
<file path=[Content_Types].xml><?xml version="1.0" encoding="utf-8"?>
<Types xmlns="http://schemas.openxmlformats.org/package/2006/content-types">
  <Default Extension="jpg" ContentType="image/jpeg"/>
  <Default Extension="wmf" ContentType="image/x-wmf"/>
  <Default Extension="png" ContentType="image/png"/>
  <Default Extension="xml" ContentType="application/xml"/>
  <Default Extension="jpeg" ContentType="image/jpeg"/>
  <Default Extension="rels" ContentType="application/vnd.openxmlformats-package.relationships+xml"/>
  <Default Extension="bin" ContentType="application/vnd.openxmlformats-officedocument.oleObject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8288000" cy="10287000"/>
  <p:notesSz cx="18288000" cy="10287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 bwMode="auto">
          <a:xfrm>
            <a:off x="623391" y="1144925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Char char="●"/>
              <a:defRPr sz="104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Char char="●"/>
              <a:defRPr sz="104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Char char="○"/>
              <a:defRPr sz="104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Char char="■"/>
              <a:defRPr sz="10400" b="1"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"/>
          <p:cNvSpPr txBox="1"/>
          <p:nvPr>
            <p:ph type="subTitle" idx="1"/>
          </p:nvPr>
        </p:nvSpPr>
        <p:spPr bwMode="auto">
          <a:xfrm>
            <a:off x="484650" y="5787174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2"/>
          <p:cNvSpPr txBox="1"/>
          <p:nvPr>
            <p:ph type="sldNum" idx="12"/>
          </p:nvPr>
        </p:nvSpPr>
        <p:spPr bwMode="auto"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Internal slide" preserve="0" showMasterPhAnim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 bwMode="auto">
          <a:xfrm>
            <a:off x="1246800" y="5588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Char char="●"/>
              <a:defRPr sz="4200" b="1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Char char="○"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Char char="■"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Char char="○"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Char char="■"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Char char="●"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Char char="○"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Char char="■"/>
              <a:defRPr sz="7200"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3"/>
          <p:cNvSpPr txBox="1"/>
          <p:nvPr>
            <p:ph type="sldNum" idx="12"/>
          </p:nvPr>
        </p:nvSpPr>
        <p:spPr bwMode="auto"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pic>
        <p:nvPicPr>
          <p:cNvPr id="15" name="Google Shape;15;p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92100" y="504892"/>
            <a:ext cx="503550" cy="684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3"/>
          <p:cNvCxnSpPr>
            <a:cxnSpLocks/>
          </p:cNvCxnSpPr>
          <p:nvPr/>
        </p:nvCxnSpPr>
        <p:spPr bwMode="auto">
          <a:xfrm>
            <a:off x="2788100" y="9073105"/>
            <a:ext cx="11700" cy="8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" name="Google Shape;17;p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970639" y="8979765"/>
            <a:ext cx="874200" cy="8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Section title" preserve="0" showMasterPhAnim="0" type="tx" userDrawn="1">
  <p:cSld name="TITLE_AND_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 bwMode="auto">
          <a:xfrm>
            <a:off x="1852300" y="457080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Char char="●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Char char="●"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Char char="●"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Char char="○"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Char char="■"/>
              <a:defRPr sz="5600"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4"/>
          <p:cNvSpPr txBox="1"/>
          <p:nvPr>
            <p:ph type="sldNum" idx="12"/>
          </p:nvPr>
        </p:nvSpPr>
        <p:spPr bwMode="auto"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  <p:pic>
        <p:nvPicPr>
          <p:cNvPr id="21" name="Google Shape;21;p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409038" y="4604933"/>
            <a:ext cx="1010725" cy="137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4"/>
          <p:cNvCxnSpPr>
            <a:cxnSpLocks/>
          </p:cNvCxnSpPr>
          <p:nvPr/>
        </p:nvCxnSpPr>
        <p:spPr bwMode="auto">
          <a:xfrm>
            <a:off x="2788100" y="9073105"/>
            <a:ext cx="11700" cy="8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" name="Google Shape;23;p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970639" y="8979765"/>
            <a:ext cx="874200" cy="87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lank" preserve="0" showMasterPhAnim="0" type="twoColTx" userDrawn="1">
  <p:cSld name="TITLE_AND_TWO_COLUMNS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1st Slide" preserve="0" showMasterPhAnim="0" userDrawn="1">
  <p:cSld name="ONE_COLUMN_TEXT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 bwMode="auto">
          <a:xfrm>
            <a:off x="1019825" y="3287100"/>
            <a:ext cx="14658600" cy="37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400"/>
              <a:buChar char="●"/>
              <a:defRPr sz="104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6"/>
          <p:cNvSpPr txBox="1"/>
          <p:nvPr>
            <p:ph type="sldNum" idx="12"/>
          </p:nvPr>
        </p:nvSpPr>
        <p:spPr bwMode="auto"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1st slide with big logo" preserve="0" showMasterPhAnim="0" type="blank" userDrawn="1">
  <p:cSld name="BLANK">
    <p:bg>
      <p:bgPr shadeToTitle="0">
        <a:blipFill>
          <a:blip r:embed="rId2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sldNum" idx="12"/>
          </p:nvPr>
        </p:nvSpPr>
        <p:spPr bwMode="auto"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 sz="2000"/>
            </a:lvl1pPr>
            <a:lvl2pPr lvl="1">
              <a:buNone/>
              <a:defRPr sz="2000"/>
            </a:lvl2pPr>
            <a:lvl3pPr lvl="2">
              <a:buNone/>
              <a:defRPr sz="2000"/>
            </a:lvl3pPr>
            <a:lvl4pPr lvl="3">
              <a:buNone/>
              <a:defRPr sz="2000"/>
            </a:lvl4pPr>
            <a:lvl5pPr lvl="4">
              <a:buNone/>
              <a:defRPr sz="2000"/>
            </a:lvl5pPr>
            <a:lvl6pPr lvl="5">
              <a:buNone/>
              <a:defRPr sz="2000"/>
            </a:lvl6pPr>
            <a:lvl7pPr lvl="6">
              <a:buNone/>
              <a:defRPr sz="2000"/>
            </a:lvl7pPr>
            <a:lvl8pPr lvl="7">
              <a:buNone/>
              <a:defRPr sz="2000"/>
            </a:lvl8pPr>
            <a:lvl9pPr lvl="8">
              <a:buNone/>
              <a:defRPr sz="2000"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simple-light-2">
    <p:bg>
      <p:bgPr shadeToTitle="0">
        <a:blipFill>
          <a:blip r:embed="rId8">
            <a:alphaModFix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body" idx="1"/>
          </p:nvPr>
        </p:nvSpPr>
        <p:spPr bwMode="auto"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/>
          <p:nvPr>
            <p:ph type="sldNum" idx="12"/>
          </p:nvPr>
        </p:nvSpPr>
        <p:spPr bwMode="auto"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/>
        </p:nvSpPr>
        <p:spPr bwMode="auto">
          <a:xfrm>
            <a:off x="869048" y="8049235"/>
            <a:ext cx="10975800" cy="17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" sz="5100" b="1">
                <a:solidFill>
                  <a:schemeClr val="lt1"/>
                </a:solidFill>
              </a:rPr>
              <a:t>Building an </a:t>
            </a:r>
            <a:r>
              <a:rPr lang="en" sz="5100" b="1">
                <a:solidFill>
                  <a:srgbClr val="015EB7"/>
                </a:solidFill>
              </a:rPr>
              <a:t>AI Agent</a:t>
            </a:r>
            <a:r>
              <a:rPr lang="en" sz="5100" b="1">
                <a:solidFill>
                  <a:schemeClr val="lt1"/>
                </a:solidFill>
              </a:rPr>
              <a:t> with </a:t>
            </a:r>
            <a:r>
              <a:rPr lang="en" sz="5100" b="1">
                <a:solidFill>
                  <a:srgbClr val="F9E614"/>
                </a:solidFill>
              </a:rPr>
              <a:t>Sovereignty in Mind</a:t>
            </a:r>
            <a:endParaRPr sz="5100" b="1">
              <a:solidFill>
                <a:srgbClr val="F9E614"/>
              </a:solidFill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1">
              <a:solidFill>
                <a:schemeClr val="lt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100" b="1">
              <a:solidFill>
                <a:schemeClr val="lt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100" b="1">
              <a:solidFill>
                <a:schemeClr val="lt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100" b="1">
              <a:solidFill>
                <a:schemeClr val="lt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100" b="1">
              <a:solidFill>
                <a:schemeClr val="lt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100" b="1">
              <a:solidFill>
                <a:schemeClr val="lt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100" b="1">
                <a:solidFill>
                  <a:schemeClr val="lt1"/>
                </a:solidFill>
              </a:rPr>
              <a:t>Towards the Next-Gen European Cloud</a:t>
            </a:r>
            <a:endParaRPr sz="3100" b="1">
              <a:solidFill>
                <a:schemeClr val="lt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100" b="1">
                <a:solidFill>
                  <a:schemeClr val="lt1"/>
                </a:solidFill>
              </a:rPr>
              <a:t>Open Platforms &amp; Digital Sovereignty</a:t>
            </a:r>
            <a:endParaRPr sz="3100" b="1">
              <a:solidFill>
                <a:schemeClr val="lt1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100" b="1">
              <a:solidFill>
                <a:schemeClr val="lt1"/>
              </a:solidFill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" sz="2000" b="1">
                <a:solidFill>
                  <a:schemeClr val="lt1"/>
                </a:solidFill>
              </a:rPr>
              <a:t>9th december 2025</a:t>
            </a:r>
            <a:br>
              <a:rPr lang="en" sz="2000" b="1">
                <a:solidFill>
                  <a:schemeClr val="lt1"/>
                </a:solidFill>
              </a:rPr>
            </a:br>
            <a:r>
              <a:rPr lang="en" sz="2000" b="1">
                <a:solidFill>
                  <a:schemeClr val="lt1"/>
                </a:solidFill>
              </a:rPr>
              <a:t>Tan Do Van</a:t>
            </a:r>
            <a:endParaRPr sz="3100" b="1">
              <a:solidFill>
                <a:schemeClr val="lt1"/>
              </a:solidFill>
            </a:endParaRPr>
          </a:p>
        </p:txBody>
      </p:sp>
      <p:pic>
        <p:nvPicPr>
          <p:cNvPr id="35" name="Google Shape;35;p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2677367" y="0"/>
            <a:ext cx="5610646" cy="102870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6" name="Google Shape;36;p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726375" y="305250"/>
            <a:ext cx="2234075" cy="22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8739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8640640" y="858712"/>
            <a:ext cx="2620897" cy="1224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 bwMode="auto">
          <a:xfrm>
            <a:off x="1246800" y="5588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The life of “AI data packet”</a:t>
            </a:r>
            <a:endParaRPr/>
          </a:p>
        </p:txBody>
      </p:sp>
      <p:pic>
        <p:nvPicPr>
          <p:cNvPr id="42" name="Google Shape;42;p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323026" y="3393849"/>
            <a:ext cx="4579175" cy="4297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3" name="Google Shape;43;p9"/>
          <p:cNvPicPr/>
          <p:nvPr/>
        </p:nvPicPr>
        <p:blipFill>
          <a:blip r:embed="rId3">
            <a:alphaModFix/>
          </a:blip>
          <a:srcRect l="1649" t="0" r="1347" b="0"/>
          <a:stretch/>
        </p:blipFill>
        <p:spPr bwMode="auto">
          <a:xfrm>
            <a:off x="3327425" y="1578050"/>
            <a:ext cx="7885900" cy="7506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5574036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000255" y="9132971"/>
            <a:ext cx="1375320" cy="642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 bwMode="auto">
          <a:xfrm>
            <a:off x="11366950" y="2381538"/>
            <a:ext cx="5496900" cy="1097700"/>
          </a:xfrm>
          <a:prstGeom prst="roundRect">
            <a:avLst>
              <a:gd name="adj" fmla="val 16667"/>
            </a:avLst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300" b="1">
              <a:latin typeface="Calibri"/>
              <a:ea typeface="Calibri"/>
              <a:cs typeface="Calibri"/>
            </a:endParaRPr>
          </a:p>
        </p:txBody>
      </p:sp>
      <p:sp>
        <p:nvSpPr>
          <p:cNvPr id="49" name="Google Shape;49;p10"/>
          <p:cNvSpPr txBox="1"/>
          <p:nvPr/>
        </p:nvSpPr>
        <p:spPr bwMode="auto">
          <a:xfrm>
            <a:off x="11437850" y="2552913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3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LLM Training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0" name="Google Shape;50;p10"/>
          <p:cNvSpPr txBox="1"/>
          <p:nvPr>
            <p:ph type="title"/>
          </p:nvPr>
        </p:nvSpPr>
        <p:spPr bwMode="auto">
          <a:xfrm>
            <a:off x="1246800" y="5588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When AI Meets the Web Crawler</a:t>
            </a:r>
            <a:endParaRPr/>
          </a:p>
        </p:txBody>
      </p:sp>
      <p:pic>
        <p:nvPicPr>
          <p:cNvPr id="51" name="Google Shape;51;p10"/>
          <p:cNvPicPr/>
          <p:nvPr/>
        </p:nvPicPr>
        <p:blipFill>
          <a:blip r:embed="rId2">
            <a:alphaModFix/>
          </a:blip>
          <a:srcRect l="0" t="0" r="0" b="38332"/>
          <a:stretch/>
        </p:blipFill>
        <p:spPr bwMode="auto">
          <a:xfrm>
            <a:off x="731500" y="2101025"/>
            <a:ext cx="8723926" cy="56875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2" name="Google Shape;52;p10"/>
          <p:cNvSpPr/>
          <p:nvPr/>
        </p:nvSpPr>
        <p:spPr bwMode="auto">
          <a:xfrm>
            <a:off x="11366950" y="1018075"/>
            <a:ext cx="5496900" cy="1097700"/>
          </a:xfrm>
          <a:prstGeom prst="roundRect">
            <a:avLst>
              <a:gd name="adj" fmla="val 16667"/>
            </a:avLst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300" b="1">
              <a:latin typeface="Calibri"/>
              <a:ea typeface="Calibri"/>
              <a:cs typeface="Calibri"/>
            </a:endParaRPr>
          </a:p>
        </p:txBody>
      </p:sp>
      <p:pic>
        <p:nvPicPr>
          <p:cNvPr id="53" name="Google Shape;53;p1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5530820" y="860747"/>
            <a:ext cx="1399075" cy="1399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5746326" y="2496404"/>
            <a:ext cx="968075" cy="904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10"/>
          <p:cNvCxnSpPr>
            <a:cxnSpLocks/>
            <a:stCxn id="51" idx="3"/>
            <a:endCxn id="52" idx="1"/>
          </p:cNvCxnSpPr>
          <p:nvPr/>
        </p:nvCxnSpPr>
        <p:spPr bwMode="auto">
          <a:xfrm rot="10800000" flipH="1">
            <a:off x="9455426" y="1566787"/>
            <a:ext cx="1911600" cy="3378000"/>
          </a:xfrm>
          <a:prstGeom prst="curvedConnector3">
            <a:avLst>
              <a:gd name="adj1" fmla="val 49998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0"/>
          <p:cNvCxnSpPr>
            <a:cxnSpLocks/>
            <a:stCxn id="51" idx="3"/>
            <a:endCxn id="48" idx="1"/>
          </p:cNvCxnSpPr>
          <p:nvPr/>
        </p:nvCxnSpPr>
        <p:spPr bwMode="auto">
          <a:xfrm rot="10800000" flipH="1">
            <a:off x="9455426" y="2930287"/>
            <a:ext cx="1911600" cy="2014500"/>
          </a:xfrm>
          <a:prstGeom prst="curvedConnector3">
            <a:avLst>
              <a:gd name="adj1" fmla="val 49998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0"/>
          <p:cNvCxnSpPr>
            <a:cxnSpLocks/>
            <a:stCxn id="51" idx="3"/>
            <a:endCxn id="58" idx="1"/>
          </p:cNvCxnSpPr>
          <p:nvPr/>
        </p:nvCxnSpPr>
        <p:spPr bwMode="auto">
          <a:xfrm rot="10800000" flipH="1">
            <a:off x="9455426" y="4322287"/>
            <a:ext cx="1911600" cy="622500"/>
          </a:xfrm>
          <a:prstGeom prst="curvedConnector3">
            <a:avLst>
              <a:gd name="adj1" fmla="val 49998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0"/>
          <p:cNvCxnSpPr>
            <a:cxnSpLocks/>
            <a:stCxn id="51" idx="3"/>
            <a:endCxn id="60" idx="1"/>
          </p:cNvCxnSpPr>
          <p:nvPr/>
        </p:nvCxnSpPr>
        <p:spPr bwMode="auto">
          <a:xfrm>
            <a:off x="9455426" y="4944787"/>
            <a:ext cx="1911600" cy="733200"/>
          </a:xfrm>
          <a:prstGeom prst="curvedConnector3">
            <a:avLst>
              <a:gd name="adj1" fmla="val 49998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0"/>
          <p:cNvCxnSpPr>
            <a:cxnSpLocks/>
            <a:stCxn id="51" idx="3"/>
            <a:endCxn id="62" idx="1"/>
          </p:cNvCxnSpPr>
          <p:nvPr/>
        </p:nvCxnSpPr>
        <p:spPr bwMode="auto">
          <a:xfrm>
            <a:off x="9455426" y="4944787"/>
            <a:ext cx="1982400" cy="2249400"/>
          </a:xfrm>
          <a:prstGeom prst="curvedConnector3">
            <a:avLst>
              <a:gd name="adj1" fmla="val 50001"/>
            </a:avLst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 txBox="1"/>
          <p:nvPr/>
        </p:nvSpPr>
        <p:spPr bwMode="auto">
          <a:xfrm>
            <a:off x="11437850" y="1147900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3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LLM Training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8" name="Google Shape;58;p10"/>
          <p:cNvSpPr/>
          <p:nvPr/>
        </p:nvSpPr>
        <p:spPr bwMode="auto">
          <a:xfrm>
            <a:off x="11366950" y="3773563"/>
            <a:ext cx="5496900" cy="1097700"/>
          </a:xfrm>
          <a:prstGeom prst="roundRect">
            <a:avLst>
              <a:gd name="adj" fmla="val 16667"/>
            </a:avLst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300" b="1">
              <a:latin typeface="Calibri"/>
              <a:ea typeface="Calibri"/>
              <a:cs typeface="Calibri"/>
            </a:endParaRPr>
          </a:p>
        </p:txBody>
      </p:sp>
      <p:pic>
        <p:nvPicPr>
          <p:cNvPr id="64" name="Google Shape;64;p10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5910500" y="3934790"/>
            <a:ext cx="803900" cy="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/>
          <p:nvPr/>
        </p:nvSpPr>
        <p:spPr bwMode="auto">
          <a:xfrm>
            <a:off x="11366950" y="5129063"/>
            <a:ext cx="5496900" cy="1097700"/>
          </a:xfrm>
          <a:prstGeom prst="roundRect">
            <a:avLst>
              <a:gd name="adj" fmla="val 16667"/>
            </a:avLst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300" b="1">
              <a:latin typeface="Calibri"/>
              <a:ea typeface="Calibri"/>
              <a:cs typeface="Calibri"/>
            </a:endParaRPr>
          </a:p>
        </p:txBody>
      </p:sp>
      <p:sp>
        <p:nvSpPr>
          <p:cNvPr id="62" name="Google Shape;62;p10"/>
          <p:cNvSpPr/>
          <p:nvPr/>
        </p:nvSpPr>
        <p:spPr bwMode="auto">
          <a:xfrm>
            <a:off x="11437850" y="6645437"/>
            <a:ext cx="5496900" cy="1097700"/>
          </a:xfrm>
          <a:prstGeom prst="roundRect">
            <a:avLst>
              <a:gd name="adj" fmla="val 16667"/>
            </a:avLst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300" b="1">
              <a:latin typeface="Calibri"/>
              <a:ea typeface="Calibri"/>
              <a:cs typeface="Calibri"/>
            </a:endParaRPr>
          </a:p>
        </p:txBody>
      </p:sp>
      <p:sp>
        <p:nvSpPr>
          <p:cNvPr id="65" name="Google Shape;65;p10"/>
          <p:cNvSpPr/>
          <p:nvPr/>
        </p:nvSpPr>
        <p:spPr bwMode="auto">
          <a:xfrm>
            <a:off x="11437850" y="8161813"/>
            <a:ext cx="5496900" cy="1097700"/>
          </a:xfrm>
          <a:prstGeom prst="roundRect">
            <a:avLst>
              <a:gd name="adj" fmla="val 16667"/>
            </a:avLst>
          </a:prstGeom>
          <a:solidFill>
            <a:srgbClr val="C6C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300" b="1">
              <a:latin typeface="Calibri"/>
              <a:ea typeface="Calibri"/>
              <a:cs typeface="Calibri"/>
            </a:endParaRPr>
          </a:p>
        </p:txBody>
      </p:sp>
      <p:pic>
        <p:nvPicPr>
          <p:cNvPr id="66" name="Google Shape;66;p10"/>
          <p:cNvPicPr/>
          <p:nvPr/>
        </p:nvPicPr>
        <p:blipFill>
          <a:blip r:embed="rId6">
            <a:alphaModFix/>
          </a:blip>
          <a:srcRect l="23665" t="14241" r="21579" b="12610"/>
          <a:stretch/>
        </p:blipFill>
        <p:spPr bwMode="auto">
          <a:xfrm>
            <a:off x="15822525" y="8214457"/>
            <a:ext cx="968074" cy="94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/>
          <p:nvPr/>
        </p:nvPicPr>
        <p:blipFill>
          <a:blip r:embed="rId7">
            <a:alphaModFix/>
          </a:blip>
          <a:stretch/>
        </p:blipFill>
        <p:spPr bwMode="auto">
          <a:xfrm>
            <a:off x="15910500" y="6780542"/>
            <a:ext cx="803900" cy="8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/>
          <p:nvPr/>
        </p:nvPicPr>
        <p:blipFill>
          <a:blip r:embed="rId8">
            <a:alphaModFix/>
          </a:blip>
          <a:stretch/>
        </p:blipFill>
        <p:spPr bwMode="auto">
          <a:xfrm>
            <a:off x="15399349" y="4784582"/>
            <a:ext cx="1399075" cy="168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/>
          <p:nvPr/>
        </p:nvSpPr>
        <p:spPr bwMode="auto">
          <a:xfrm>
            <a:off x="11537924" y="5576600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3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LLM Training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0" name="Google Shape;70;p10"/>
          <p:cNvSpPr txBox="1"/>
          <p:nvPr/>
        </p:nvSpPr>
        <p:spPr bwMode="auto">
          <a:xfrm>
            <a:off x="11525225" y="4095388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3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LLM Training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1" name="Google Shape;71;p10"/>
          <p:cNvSpPr txBox="1"/>
          <p:nvPr/>
        </p:nvSpPr>
        <p:spPr bwMode="auto">
          <a:xfrm>
            <a:off x="11677225" y="8372274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3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LLM Training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2" name="Google Shape;72;p10"/>
          <p:cNvSpPr txBox="1"/>
          <p:nvPr/>
        </p:nvSpPr>
        <p:spPr bwMode="auto">
          <a:xfrm>
            <a:off x="11601025" y="6917224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300" b="1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LLM Training</a:t>
            </a: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44511464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 flipH="0" flipV="0">
            <a:off x="4000254" y="9132970"/>
            <a:ext cx="1375320" cy="642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 bwMode="auto">
          <a:xfrm>
            <a:off x="1246800" y="5588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What is the </a:t>
            </a:r>
            <a:r>
              <a:rPr lang="en"/>
              <a:t>Problem statement ?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 bwMode="auto">
          <a:xfrm>
            <a:off x="572250" y="1359938"/>
            <a:ext cx="17143500" cy="24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900" b="1">
                <a:solidFill>
                  <a:schemeClr val="accent1"/>
                </a:solidFill>
              </a:rPr>
              <a:t>AI</a:t>
            </a:r>
            <a:r>
              <a:rPr lang="en" sz="2900"/>
              <a:t> </a:t>
            </a:r>
            <a:r>
              <a:rPr lang="en" sz="2900">
                <a:solidFill>
                  <a:schemeClr val="lt2"/>
                </a:solidFill>
              </a:rPr>
              <a:t>systems need</a:t>
            </a:r>
            <a:r>
              <a:rPr lang="en" sz="2900"/>
              <a:t> </a:t>
            </a:r>
            <a:r>
              <a:rPr lang="en" sz="2900" b="1">
                <a:solidFill>
                  <a:schemeClr val="accent1"/>
                </a:solidFill>
              </a:rPr>
              <a:t>data mobility and scalability</a:t>
            </a:r>
            <a:r>
              <a:rPr lang="en" sz="2900">
                <a:solidFill>
                  <a:schemeClr val="accent1"/>
                </a:solidFill>
              </a:rPr>
              <a:t>,</a:t>
            </a:r>
            <a:endParaRPr sz="2900">
              <a:solidFill>
                <a:schemeClr val="accent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900">
                <a:solidFill>
                  <a:schemeClr val="lt2"/>
                </a:solidFill>
              </a:rPr>
              <a:t>… </a:t>
            </a:r>
            <a:r>
              <a:rPr lang="en" sz="2900">
                <a:solidFill>
                  <a:schemeClr val="lt2"/>
                </a:solidFill>
              </a:rPr>
              <a:t>while</a:t>
            </a:r>
            <a:r>
              <a:rPr lang="en" sz="2900"/>
              <a:t> </a:t>
            </a:r>
            <a:r>
              <a:rPr lang="en" sz="2900" b="1">
                <a:solidFill>
                  <a:schemeClr val="accent4"/>
                </a:solidFill>
              </a:rPr>
              <a:t>data sovereignty</a:t>
            </a:r>
            <a:r>
              <a:rPr lang="en" sz="2900"/>
              <a:t> </a:t>
            </a:r>
            <a:r>
              <a:rPr lang="en" sz="2900">
                <a:solidFill>
                  <a:schemeClr val="lt2"/>
                </a:solidFill>
              </a:rPr>
              <a:t>demands</a:t>
            </a:r>
            <a:r>
              <a:rPr lang="en" sz="2900"/>
              <a:t> </a:t>
            </a:r>
            <a:r>
              <a:rPr lang="en" sz="2900" b="1">
                <a:solidFill>
                  <a:srgbClr val="FFAB40"/>
                </a:solidFill>
              </a:rPr>
              <a:t>data immobility and control</a:t>
            </a:r>
            <a:r>
              <a:rPr lang="en" sz="2900"/>
              <a:t>.</a:t>
            </a:r>
            <a:endParaRPr sz="29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90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900">
                <a:solidFill>
                  <a:schemeClr val="lt2"/>
                </a:solidFill>
              </a:rPr>
              <a:t>The </a:t>
            </a:r>
            <a:r>
              <a:rPr lang="en" sz="2900" b="1">
                <a:solidFill>
                  <a:srgbClr val="049560"/>
                </a:solidFill>
              </a:rPr>
              <a:t>challenge</a:t>
            </a:r>
            <a:r>
              <a:rPr lang="en" sz="2900">
                <a:solidFill>
                  <a:schemeClr val="lt2"/>
                </a:solidFill>
              </a:rPr>
              <a:t> is how to balance </a:t>
            </a:r>
            <a:r>
              <a:rPr lang="en" sz="2900" b="1">
                <a:solidFill>
                  <a:schemeClr val="lt2"/>
                </a:solidFill>
              </a:rPr>
              <a:t>both</a:t>
            </a:r>
            <a:endParaRPr sz="2900" b="1">
              <a:solidFill>
                <a:schemeClr val="lt2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900" b="1">
                <a:solidFill>
                  <a:srgbClr val="049560"/>
                </a:solidFill>
              </a:rPr>
              <a:t>enabling AI</a:t>
            </a:r>
            <a:r>
              <a:rPr lang="en" sz="2900">
                <a:solidFill>
                  <a:schemeClr val="lt2"/>
                </a:solidFill>
              </a:rPr>
              <a:t> </a:t>
            </a:r>
            <a:r>
              <a:rPr lang="en" sz="2900" b="1">
                <a:solidFill>
                  <a:schemeClr val="lt2"/>
                </a:solidFill>
              </a:rPr>
              <a:t>while keeping </a:t>
            </a:r>
            <a:r>
              <a:rPr lang="en" sz="2900" b="1">
                <a:solidFill>
                  <a:srgbClr val="049560"/>
                </a:solidFill>
              </a:rPr>
              <a:t>data local, secure, and compliant</a:t>
            </a:r>
            <a:r>
              <a:rPr lang="en" sz="2900" b="1">
                <a:solidFill>
                  <a:schemeClr val="lt2"/>
                </a:solidFill>
              </a:rPr>
              <a:t>.</a:t>
            </a:r>
            <a:endParaRPr sz="2900" b="1">
              <a:solidFill>
                <a:schemeClr val="lt2"/>
              </a:solidFill>
            </a:endParaRPr>
          </a:p>
        </p:txBody>
      </p:sp>
      <p:sp>
        <p:nvSpPr>
          <p:cNvPr id="79" name="Google Shape;79;p11"/>
          <p:cNvSpPr txBox="1"/>
          <p:nvPr/>
        </p:nvSpPr>
        <p:spPr bwMode="auto">
          <a:xfrm>
            <a:off x="616205" y="4140200"/>
            <a:ext cx="35166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9144" algn="ctr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2800" b="1">
                <a:solidFill>
                  <a:schemeClr val="lt2"/>
                </a:solidFill>
              </a:rPr>
              <a:t>Data Location &amp; Jurisdiction</a:t>
            </a:r>
            <a:endParaRPr sz="2800" b="1">
              <a:solidFill>
                <a:schemeClr val="lt2"/>
              </a:solidFill>
            </a:endParaRPr>
          </a:p>
        </p:txBody>
      </p:sp>
      <p:sp>
        <p:nvSpPr>
          <p:cNvPr id="80" name="Google Shape;80;p11"/>
          <p:cNvSpPr txBox="1"/>
          <p:nvPr/>
        </p:nvSpPr>
        <p:spPr bwMode="auto">
          <a:xfrm>
            <a:off x="1025500" y="7634800"/>
            <a:ext cx="30000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9144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</a:rPr>
              <a:t>Laws require that sensitive or personal data remain within national or regional borders, but many AI tools operate in foreign clouds.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81" name="Google Shape;81;p11"/>
          <p:cNvSpPr txBox="1"/>
          <p:nvPr/>
        </p:nvSpPr>
        <p:spPr bwMode="auto">
          <a:xfrm>
            <a:off x="4849874" y="4163300"/>
            <a:ext cx="32427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9144" algn="ctr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2800" b="1">
                <a:solidFill>
                  <a:schemeClr val="lt2"/>
                </a:solidFill>
              </a:rPr>
              <a:t>AI Model Training &amp; Inference</a:t>
            </a:r>
            <a:endParaRPr sz="2800" b="1">
              <a:solidFill>
                <a:schemeClr val="lt2"/>
              </a:solidFill>
            </a:endParaRPr>
          </a:p>
        </p:txBody>
      </p:sp>
      <p:sp>
        <p:nvSpPr>
          <p:cNvPr id="82" name="Google Shape;82;p11"/>
          <p:cNvSpPr txBox="1"/>
          <p:nvPr/>
        </p:nvSpPr>
        <p:spPr bwMode="auto">
          <a:xfrm>
            <a:off x="5054600" y="7752531"/>
            <a:ext cx="30000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9144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</a:rPr>
              <a:t>AI models often need to train or infer on massive datasets, potentially transferring data across borders.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83" name="Google Shape;83;p11"/>
          <p:cNvSpPr txBox="1"/>
          <p:nvPr/>
        </p:nvSpPr>
        <p:spPr bwMode="auto">
          <a:xfrm>
            <a:off x="8750300" y="41633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9144" algn="ctr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2800" b="1">
                <a:solidFill>
                  <a:schemeClr val="lt2"/>
                </a:solidFill>
              </a:rPr>
              <a:t>Trust &amp; Control</a:t>
            </a:r>
            <a:endParaRPr sz="2800" b="1">
              <a:solidFill>
                <a:schemeClr val="lt2"/>
              </a:solidFill>
            </a:endParaRPr>
          </a:p>
        </p:txBody>
      </p:sp>
      <p:sp>
        <p:nvSpPr>
          <p:cNvPr id="84" name="Google Shape;84;p11"/>
          <p:cNvSpPr txBox="1"/>
          <p:nvPr/>
        </p:nvSpPr>
        <p:spPr bwMode="auto">
          <a:xfrm>
            <a:off x="8740392" y="7818833"/>
            <a:ext cx="30000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9144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</a:rPr>
              <a:t>Organizations lack visibility into how data is processed inside black-box AI systems.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85" name="Google Shape;85;p11"/>
          <p:cNvSpPr txBox="1"/>
          <p:nvPr/>
        </p:nvSpPr>
        <p:spPr bwMode="auto">
          <a:xfrm>
            <a:off x="12047489" y="7739449"/>
            <a:ext cx="30000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9144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</a:rPr>
              <a:t>Most high-performance AI models (e.g., GPT, Claude) depend on US cloud providers, reducing local autonomy.</a:t>
            </a:r>
            <a:endParaRPr sz="1600">
              <a:solidFill>
                <a:schemeClr val="lt2"/>
              </a:solidFill>
            </a:endParaRPr>
          </a:p>
        </p:txBody>
      </p:sp>
      <p:sp>
        <p:nvSpPr>
          <p:cNvPr id="86" name="Google Shape;86;p11"/>
          <p:cNvSpPr txBox="1"/>
          <p:nvPr/>
        </p:nvSpPr>
        <p:spPr bwMode="auto">
          <a:xfrm>
            <a:off x="11983200" y="41633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9144" algn="ctr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2800" b="1">
                <a:solidFill>
                  <a:schemeClr val="lt2"/>
                </a:solidFill>
              </a:rPr>
              <a:t>Vendor Lock-In</a:t>
            </a:r>
            <a:endParaRPr sz="2800" b="1">
              <a:solidFill>
                <a:schemeClr val="lt2"/>
              </a:solidFill>
            </a:endParaRPr>
          </a:p>
        </p:txBody>
      </p:sp>
      <p:sp>
        <p:nvSpPr>
          <p:cNvPr id="87" name="Google Shape;87;p11"/>
          <p:cNvSpPr txBox="1"/>
          <p:nvPr/>
        </p:nvSpPr>
        <p:spPr bwMode="auto">
          <a:xfrm>
            <a:off x="14897100" y="4163300"/>
            <a:ext cx="3000000" cy="11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9144" algn="ctr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2800" b="1">
                <a:solidFill>
                  <a:schemeClr val="lt2"/>
                </a:solidFill>
              </a:rPr>
              <a:t>Compliance &amp; Auditability</a:t>
            </a:r>
            <a:endParaRPr sz="2800" b="1">
              <a:solidFill>
                <a:schemeClr val="lt2"/>
              </a:solidFill>
            </a:endParaRPr>
          </a:p>
        </p:txBody>
      </p:sp>
      <p:sp>
        <p:nvSpPr>
          <p:cNvPr id="88" name="Google Shape;88;p11"/>
          <p:cNvSpPr txBox="1"/>
          <p:nvPr/>
        </p:nvSpPr>
        <p:spPr bwMode="auto">
          <a:xfrm>
            <a:off x="15124580" y="7876439"/>
            <a:ext cx="30000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9144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</a:rPr>
              <a:t>AI workflows often fail to meet strict audit or traceability requirements.</a:t>
            </a:r>
            <a:endParaRPr sz="1600">
              <a:solidFill>
                <a:schemeClr val="lt2"/>
              </a:solidFill>
            </a:endParaRPr>
          </a:p>
        </p:txBody>
      </p:sp>
      <p:pic>
        <p:nvPicPr>
          <p:cNvPr id="89" name="Google Shape;89;p1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5103394" y="5407964"/>
            <a:ext cx="2431361" cy="243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399200" y="5304287"/>
            <a:ext cx="2051852" cy="20518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1"/>
          <p:cNvCxnSpPr>
            <a:cxnSpLocks/>
          </p:cNvCxnSpPr>
          <p:nvPr/>
        </p:nvCxnSpPr>
        <p:spPr bwMode="auto">
          <a:xfrm>
            <a:off x="952500" y="3974225"/>
            <a:ext cx="1652100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" name="Google Shape;92;p11"/>
          <p:cNvPicPr/>
          <p:nvPr/>
        </p:nvPicPr>
        <p:blipFill>
          <a:blip r:embed="rId4">
            <a:alphaModFix/>
          </a:blip>
          <a:srcRect l="25547" t="18930" r="24747" b="27771"/>
          <a:stretch/>
        </p:blipFill>
        <p:spPr bwMode="auto">
          <a:xfrm>
            <a:off x="9158728" y="5393762"/>
            <a:ext cx="1913586" cy="2051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/>
          <p:cNvPicPr/>
          <p:nvPr/>
        </p:nvPicPr>
        <p:blipFill>
          <a:blip r:embed="rId5">
            <a:alphaModFix/>
          </a:blip>
          <a:srcRect l="38470" t="21501" r="37009" b="25210"/>
          <a:stretch/>
        </p:blipFill>
        <p:spPr bwMode="auto">
          <a:xfrm>
            <a:off x="12368013" y="5251400"/>
            <a:ext cx="2051859" cy="2336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/>
          <p:nvPr/>
        </p:nvPicPr>
        <p:blipFill>
          <a:blip r:embed="rId6">
            <a:alphaModFix/>
          </a:blip>
          <a:srcRect l="0" t="15211" r="53082" b="0"/>
          <a:stretch/>
        </p:blipFill>
        <p:spPr bwMode="auto">
          <a:xfrm>
            <a:off x="14953046" y="5270738"/>
            <a:ext cx="2431368" cy="247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025640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4000254" y="9132970"/>
            <a:ext cx="1375320" cy="642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/>
        </p:nvSpPr>
        <p:spPr bwMode="auto">
          <a:xfrm>
            <a:off x="8362697" y="6838575"/>
            <a:ext cx="30966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b="1">
                <a:solidFill>
                  <a:srgbClr val="02B500"/>
                </a:solidFill>
              </a:rPr>
              <a:t>Data Governance Act (DGA)</a:t>
            </a:r>
            <a:br>
              <a:rPr lang="en" b="1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India - DPDP Act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00" name="Google Shape;100;p12"/>
          <p:cNvSpPr/>
          <p:nvPr/>
        </p:nvSpPr>
        <p:spPr bwMode="auto">
          <a:xfrm>
            <a:off x="75" y="1661350"/>
            <a:ext cx="18288000" cy="3309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01" name="Google Shape;101;p12"/>
          <p:cNvSpPr txBox="1"/>
          <p:nvPr>
            <p:ph type="title"/>
          </p:nvPr>
        </p:nvSpPr>
        <p:spPr bwMode="auto">
          <a:xfrm>
            <a:off x="1246800" y="5588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Regulations Must Evolve at the Speed of Innovation</a:t>
            </a:r>
            <a:endParaRPr/>
          </a:p>
        </p:txBody>
      </p:sp>
      <p:cxnSp>
        <p:nvCxnSpPr>
          <p:cNvPr id="102" name="Google Shape;102;p12"/>
          <p:cNvCxnSpPr>
            <a:cxnSpLocks/>
          </p:cNvCxnSpPr>
          <p:nvPr/>
        </p:nvCxnSpPr>
        <p:spPr bwMode="auto">
          <a:xfrm>
            <a:off x="2420283" y="8446951"/>
            <a:ext cx="11534700" cy="210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" name="Google Shape;103;p12"/>
          <p:cNvSpPr txBox="1"/>
          <p:nvPr/>
        </p:nvSpPr>
        <p:spPr bwMode="auto">
          <a:xfrm>
            <a:off x="2120533" y="8423551"/>
            <a:ext cx="130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</a:rPr>
              <a:t>2018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" name="Google Shape;104;p12"/>
          <p:cNvSpPr txBox="1"/>
          <p:nvPr/>
        </p:nvSpPr>
        <p:spPr bwMode="auto">
          <a:xfrm>
            <a:off x="11217687" y="8471251"/>
            <a:ext cx="130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</a:rPr>
              <a:t>2025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5" name="Google Shape;105;p12"/>
          <p:cNvSpPr txBox="1"/>
          <p:nvPr/>
        </p:nvSpPr>
        <p:spPr bwMode="auto">
          <a:xfrm>
            <a:off x="2191223" y="7161798"/>
            <a:ext cx="167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pPr>
            <a:r>
              <a:rPr lang="en" sz="1500" b="1">
                <a:solidFill>
                  <a:srgbClr val="02B500"/>
                </a:solidFill>
              </a:rPr>
              <a:t>GDPR</a:t>
            </a:r>
            <a:endParaRPr sz="1500" b="1">
              <a:solidFill>
                <a:srgbClr val="02B500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500" b="1">
                <a:solidFill>
                  <a:schemeClr val="lt1"/>
                </a:solidFill>
              </a:rPr>
              <a:t>US Cloud Act</a:t>
            </a:r>
            <a:endParaRPr sz="1500" b="1">
              <a:solidFill>
                <a:schemeClr val="lt1"/>
              </a:solidFill>
            </a:endParaRPr>
          </a:p>
        </p:txBody>
      </p:sp>
      <p:sp>
        <p:nvSpPr>
          <p:cNvPr id="106" name="Google Shape;106;p12"/>
          <p:cNvSpPr txBox="1"/>
          <p:nvPr/>
        </p:nvSpPr>
        <p:spPr bwMode="auto">
          <a:xfrm>
            <a:off x="9268759" y="8437070"/>
            <a:ext cx="130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</a:rPr>
              <a:t>2024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7" name="Google Shape;107;p12"/>
          <p:cNvSpPr txBox="1"/>
          <p:nvPr/>
        </p:nvSpPr>
        <p:spPr bwMode="auto">
          <a:xfrm>
            <a:off x="4865566" y="8427626"/>
            <a:ext cx="130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</a:rPr>
              <a:t>2021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8" name="Google Shape;108;p12"/>
          <p:cNvSpPr txBox="1"/>
          <p:nvPr/>
        </p:nvSpPr>
        <p:spPr bwMode="auto">
          <a:xfrm>
            <a:off x="3773657" y="6678967"/>
            <a:ext cx="18501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b="1">
                <a:solidFill>
                  <a:srgbClr val="02B500"/>
                </a:solidFill>
              </a:rPr>
              <a:t>OECD AI Principles</a:t>
            </a:r>
            <a:br>
              <a:rPr lang="en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Thailand - PDPA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09" name="Google Shape;109;p12"/>
          <p:cNvSpPr txBox="1"/>
          <p:nvPr/>
        </p:nvSpPr>
        <p:spPr bwMode="auto">
          <a:xfrm>
            <a:off x="10715425" y="5069975"/>
            <a:ext cx="4905600" cy="13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1500" b="1">
                <a:solidFill>
                  <a:srgbClr val="02B500"/>
                </a:solidFill>
              </a:rPr>
              <a:t>Data Act</a:t>
            </a:r>
            <a:br>
              <a:rPr lang="en" sz="1500" b="1">
                <a:solidFill>
                  <a:srgbClr val="02B500"/>
                </a:solidFill>
              </a:rPr>
            </a:br>
            <a:r>
              <a:rPr lang="en" sz="1500" b="1">
                <a:solidFill>
                  <a:srgbClr val="02B500"/>
                </a:solidFill>
              </a:rPr>
              <a:t>EU AI Act</a:t>
            </a:r>
            <a:br>
              <a:rPr lang="en" sz="1500" b="1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ASEAN - Guide on AI Governance and Ethics </a:t>
            </a:r>
            <a:br>
              <a:rPr lang="en" sz="1200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Singapore - Model AI Governance Framework</a:t>
            </a:r>
            <a:br>
              <a:rPr lang="en" sz="1200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Malaysia - PDPA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10" name="Google Shape;110;p12"/>
          <p:cNvSpPr txBox="1"/>
          <p:nvPr/>
        </p:nvSpPr>
        <p:spPr bwMode="auto">
          <a:xfrm>
            <a:off x="2892340" y="8427625"/>
            <a:ext cx="130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</a:rPr>
              <a:t>2019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1" name="Google Shape;111;p12"/>
          <p:cNvSpPr txBox="1"/>
          <p:nvPr/>
        </p:nvSpPr>
        <p:spPr bwMode="auto">
          <a:xfrm>
            <a:off x="7610571" y="8449438"/>
            <a:ext cx="130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</a:rPr>
              <a:t>2023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2" name="Google Shape;112;p12"/>
          <p:cNvSpPr txBox="1"/>
          <p:nvPr/>
        </p:nvSpPr>
        <p:spPr bwMode="auto">
          <a:xfrm>
            <a:off x="6230650" y="5720300"/>
            <a:ext cx="4339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b="1">
                <a:solidFill>
                  <a:srgbClr val="02B500"/>
                </a:solidFill>
              </a:rPr>
              <a:t>UNESCO Recommendation on the Ethics of AI</a:t>
            </a:r>
            <a:endParaRPr b="1">
              <a:solidFill>
                <a:srgbClr val="02B500"/>
              </a:solidFill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200">
                <a:solidFill>
                  <a:schemeClr val="lt1"/>
                </a:solidFill>
              </a:rPr>
              <a:t>China - PIPL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13" name="Google Shape;113;p12"/>
          <p:cNvSpPr txBox="1"/>
          <p:nvPr/>
        </p:nvSpPr>
        <p:spPr bwMode="auto">
          <a:xfrm>
            <a:off x="6772373" y="7091875"/>
            <a:ext cx="18501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>
                <a:solidFill>
                  <a:schemeClr val="lt1"/>
                </a:solidFill>
              </a:rPr>
              <a:t>Japan - APPI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Indonesia - PDPL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4" name="Google Shape;114;p12"/>
          <p:cNvSpPr txBox="1"/>
          <p:nvPr/>
        </p:nvSpPr>
        <p:spPr bwMode="auto">
          <a:xfrm>
            <a:off x="5952410" y="8423538"/>
            <a:ext cx="130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</a:rPr>
              <a:t>2022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5" name="Google Shape;115;p12"/>
          <p:cNvSpPr txBox="1"/>
          <p:nvPr/>
        </p:nvSpPr>
        <p:spPr bwMode="auto">
          <a:xfrm>
            <a:off x="12479902" y="6420918"/>
            <a:ext cx="27780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1500" b="1">
                <a:solidFill>
                  <a:srgbClr val="02B500"/>
                </a:solidFill>
              </a:rPr>
              <a:t>NIS2 Directive</a:t>
            </a:r>
            <a:br>
              <a:rPr lang="en" sz="1500">
                <a:solidFill>
                  <a:schemeClr val="lt1"/>
                </a:solidFill>
              </a:rPr>
            </a:br>
            <a:r>
              <a:rPr lang="en" sz="1300">
                <a:solidFill>
                  <a:schemeClr val="lt1"/>
                </a:solidFill>
              </a:rPr>
              <a:t>ASEAN - Generative AI Guide</a:t>
            </a:r>
            <a:br>
              <a:rPr lang="en" sz="1200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South Korea - Basic Act on AI</a:t>
            </a:r>
            <a:br>
              <a:rPr lang="en" sz="1200">
                <a:solidFill>
                  <a:schemeClr val="lt1"/>
                </a:solidFill>
              </a:rPr>
            </a:br>
            <a:r>
              <a:rPr lang="en" sz="1200">
                <a:solidFill>
                  <a:schemeClr val="lt1"/>
                </a:solidFill>
              </a:rPr>
              <a:t>Australia - Privacy Act Overhaul </a:t>
            </a:r>
            <a:endParaRPr sz="1200">
              <a:solidFill>
                <a:schemeClr val="lt1"/>
              </a:solidFill>
            </a:endParaRPr>
          </a:p>
        </p:txBody>
      </p:sp>
      <p:cxnSp>
        <p:nvCxnSpPr>
          <p:cNvPr id="116" name="Google Shape;116;p12"/>
          <p:cNvCxnSpPr>
            <a:cxnSpLocks/>
          </p:cNvCxnSpPr>
          <p:nvPr/>
        </p:nvCxnSpPr>
        <p:spPr bwMode="auto">
          <a:xfrm rot="10800000" flipH="1">
            <a:off x="2817990" y="7464101"/>
            <a:ext cx="646200" cy="967500"/>
          </a:xfrm>
          <a:prstGeom prst="straightConnector1">
            <a:avLst/>
          </a:prstGeom>
          <a:noFill/>
          <a:ln w="19050" cap="flat" cmpd="sng">
            <a:solidFill>
              <a:srgbClr val="44546A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2"/>
          <p:cNvCxnSpPr>
            <a:cxnSpLocks/>
          </p:cNvCxnSpPr>
          <p:nvPr/>
        </p:nvCxnSpPr>
        <p:spPr bwMode="auto">
          <a:xfrm rot="10800000" flipH="1">
            <a:off x="3615197" y="7159301"/>
            <a:ext cx="846900" cy="1272300"/>
          </a:xfrm>
          <a:prstGeom prst="straightConnector1">
            <a:avLst/>
          </a:prstGeom>
          <a:noFill/>
          <a:ln w="19050" cap="flat" cmpd="sng">
            <a:solidFill>
              <a:srgbClr val="44546A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2"/>
          <p:cNvCxnSpPr>
            <a:cxnSpLocks/>
          </p:cNvCxnSpPr>
          <p:nvPr/>
        </p:nvCxnSpPr>
        <p:spPr bwMode="auto">
          <a:xfrm rot="10800000" flipH="1">
            <a:off x="5417803" y="6383201"/>
            <a:ext cx="1363200" cy="2048400"/>
          </a:xfrm>
          <a:prstGeom prst="straightConnector1">
            <a:avLst/>
          </a:prstGeom>
          <a:noFill/>
          <a:ln w="19050" cap="flat" cmpd="sng">
            <a:solidFill>
              <a:srgbClr val="44546A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12"/>
          <p:cNvCxnSpPr>
            <a:cxnSpLocks/>
          </p:cNvCxnSpPr>
          <p:nvPr/>
        </p:nvCxnSpPr>
        <p:spPr bwMode="auto">
          <a:xfrm rot="10800000" flipH="1">
            <a:off x="6590619" y="7563188"/>
            <a:ext cx="596100" cy="901200"/>
          </a:xfrm>
          <a:prstGeom prst="straightConnector1">
            <a:avLst/>
          </a:prstGeom>
          <a:noFill/>
          <a:ln w="19050" cap="flat" cmpd="sng">
            <a:solidFill>
              <a:srgbClr val="44546A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0" name="Google Shape;120;p12"/>
          <p:cNvCxnSpPr>
            <a:cxnSpLocks/>
          </p:cNvCxnSpPr>
          <p:nvPr/>
        </p:nvCxnSpPr>
        <p:spPr bwMode="auto">
          <a:xfrm rot="10800000" flipH="1">
            <a:off x="8296168" y="7530476"/>
            <a:ext cx="596100" cy="901200"/>
          </a:xfrm>
          <a:prstGeom prst="straightConnector1">
            <a:avLst/>
          </a:prstGeom>
          <a:noFill/>
          <a:ln w="19050" cap="flat" cmpd="sng">
            <a:solidFill>
              <a:srgbClr val="44546A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2"/>
          <p:cNvCxnSpPr>
            <a:cxnSpLocks/>
          </p:cNvCxnSpPr>
          <p:nvPr/>
        </p:nvCxnSpPr>
        <p:spPr bwMode="auto">
          <a:xfrm rot="10800000" flipH="1">
            <a:off x="9881217" y="6357476"/>
            <a:ext cx="1380600" cy="2074200"/>
          </a:xfrm>
          <a:prstGeom prst="straightConnector1">
            <a:avLst/>
          </a:prstGeom>
          <a:noFill/>
          <a:ln w="19050" cap="flat" cmpd="sng">
            <a:solidFill>
              <a:srgbClr val="44546A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22" name="Google Shape;122;p12"/>
          <p:cNvCxnSpPr>
            <a:cxnSpLocks/>
          </p:cNvCxnSpPr>
          <p:nvPr/>
        </p:nvCxnSpPr>
        <p:spPr bwMode="auto">
          <a:xfrm rot="10800000" flipH="1">
            <a:off x="11760234" y="7131301"/>
            <a:ext cx="867299" cy="1303500"/>
          </a:xfrm>
          <a:prstGeom prst="straightConnector1">
            <a:avLst/>
          </a:prstGeom>
          <a:noFill/>
          <a:ln w="19050" cap="flat" cmpd="sng">
            <a:solidFill>
              <a:srgbClr val="44546A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3" name="Google Shape;123;p12"/>
          <p:cNvSpPr txBox="1"/>
          <p:nvPr/>
        </p:nvSpPr>
        <p:spPr bwMode="auto">
          <a:xfrm>
            <a:off x="3852283" y="8427256"/>
            <a:ext cx="130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</a:rPr>
              <a:t>2020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</a:endParaRPr>
          </a:p>
        </p:txBody>
      </p:sp>
      <p:cxnSp>
        <p:nvCxnSpPr>
          <p:cNvPr id="124" name="Google Shape;124;p12"/>
          <p:cNvCxnSpPr>
            <a:cxnSpLocks/>
          </p:cNvCxnSpPr>
          <p:nvPr/>
        </p:nvCxnSpPr>
        <p:spPr bwMode="auto">
          <a:xfrm rot="10800000" flipH="1">
            <a:off x="4604026" y="6750401"/>
            <a:ext cx="1118700" cy="1681200"/>
          </a:xfrm>
          <a:prstGeom prst="straightConnector1">
            <a:avLst/>
          </a:prstGeom>
          <a:noFill/>
          <a:ln w="19050" cap="flat" cmpd="sng">
            <a:solidFill>
              <a:srgbClr val="44546A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25" name="Google Shape;125;p12"/>
          <p:cNvSpPr txBox="1"/>
          <p:nvPr/>
        </p:nvSpPr>
        <p:spPr bwMode="auto">
          <a:xfrm>
            <a:off x="5101151" y="6240725"/>
            <a:ext cx="399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b="1">
                <a:solidFill>
                  <a:srgbClr val="02B500"/>
                </a:solidFill>
              </a:rPr>
              <a:t>EU Cloud Code of Conduct (Cloud-CoC)</a:t>
            </a:r>
            <a:endParaRPr b="1">
              <a:solidFill>
                <a:srgbClr val="02B500"/>
              </a:solidFill>
            </a:endParaRPr>
          </a:p>
        </p:txBody>
      </p:sp>
      <p:pic>
        <p:nvPicPr>
          <p:cNvPr id="126" name="Google Shape;126;p1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567851" y="2167434"/>
            <a:ext cx="3991500" cy="224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2340051" y="2143575"/>
            <a:ext cx="3882700" cy="2345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7024475" y="2288624"/>
            <a:ext cx="4239054" cy="10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2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7384846" y="3743630"/>
            <a:ext cx="3644850" cy="90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9439797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000254" y="9132970"/>
            <a:ext cx="1375320" cy="642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title"/>
          </p:nvPr>
        </p:nvSpPr>
        <p:spPr bwMode="auto">
          <a:xfrm>
            <a:off x="1246800" y="5588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Things you need to build a AI App</a:t>
            </a:r>
            <a:endParaRPr/>
          </a:p>
        </p:txBody>
      </p:sp>
      <p:pic>
        <p:nvPicPr>
          <p:cNvPr id="135" name="Google Shape;135;p13" descr="AI platform nocode/low code"/>
          <p:cNvPicPr/>
          <p:nvPr/>
        </p:nvPicPr>
        <p:blipFill>
          <a:blip r:embed="rId2">
            <a:alphaModFix/>
          </a:blip>
          <a:srcRect l="4054" t="12104" r="4209" b="10501"/>
          <a:stretch/>
        </p:blipFill>
        <p:spPr bwMode="auto">
          <a:xfrm>
            <a:off x="1202525" y="3788638"/>
            <a:ext cx="4115260" cy="34717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6" name="Google Shape;136;p13" descr="image of structured and unstructured data 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5928750" y="3838475"/>
            <a:ext cx="3564076" cy="3471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37" name="Google Shape;137;p1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050275" y="3788654"/>
            <a:ext cx="3271501" cy="35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3"/>
          <p:cNvSpPr txBox="1"/>
          <p:nvPr/>
        </p:nvSpPr>
        <p:spPr bwMode="auto">
          <a:xfrm>
            <a:off x="1202450" y="2699804"/>
            <a:ext cx="4115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600" b="1">
                <a:solidFill>
                  <a:schemeClr val="lt1"/>
                </a:solidFill>
              </a:rPr>
              <a:t>AI Apps platform</a:t>
            </a:r>
            <a:endParaRPr sz="2600" b="1">
              <a:solidFill>
                <a:schemeClr val="lt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400" b="1">
                <a:solidFill>
                  <a:schemeClr val="lt1"/>
                </a:solidFill>
              </a:rPr>
              <a:t>(no-low code)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39" name="Google Shape;139;p13"/>
          <p:cNvSpPr txBox="1"/>
          <p:nvPr/>
        </p:nvSpPr>
        <p:spPr bwMode="auto">
          <a:xfrm>
            <a:off x="5649816" y="2602100"/>
            <a:ext cx="41154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600" b="1">
                <a:solidFill>
                  <a:schemeClr val="lt1"/>
                </a:solidFill>
              </a:rPr>
              <a:t>Data</a:t>
            </a:r>
            <a:endParaRPr sz="2600" b="1">
              <a:solidFill>
                <a:schemeClr val="lt1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400" b="1">
                <a:solidFill>
                  <a:schemeClr val="lt1"/>
                </a:solidFill>
              </a:rPr>
              <a:t>(Structure / unstructured)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40" name="Google Shape;140;p13"/>
          <p:cNvSpPr txBox="1"/>
          <p:nvPr/>
        </p:nvSpPr>
        <p:spPr bwMode="auto">
          <a:xfrm>
            <a:off x="10090750" y="2786758"/>
            <a:ext cx="3271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600" b="1">
                <a:solidFill>
                  <a:schemeClr val="lt1"/>
                </a:solidFill>
              </a:rPr>
              <a:t>Models</a:t>
            </a:r>
            <a:endParaRPr sz="2600" b="1">
              <a:solidFill>
                <a:schemeClr val="lt1"/>
              </a:solidFill>
            </a:endParaRPr>
          </a:p>
        </p:txBody>
      </p:sp>
      <p:pic>
        <p:nvPicPr>
          <p:cNvPr id="141" name="Google Shape;141;p13"/>
          <p:cNvPicPr/>
          <p:nvPr/>
        </p:nvPicPr>
        <p:blipFill>
          <a:blip r:embed="rId5">
            <a:alphaModFix/>
          </a:blip>
          <a:srcRect l="0" t="0" r="0" b="8180"/>
          <a:stretch/>
        </p:blipFill>
        <p:spPr bwMode="auto">
          <a:xfrm>
            <a:off x="13460950" y="3788650"/>
            <a:ext cx="3419475" cy="352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3"/>
          <p:cNvSpPr txBox="1"/>
          <p:nvPr/>
        </p:nvSpPr>
        <p:spPr bwMode="auto">
          <a:xfrm>
            <a:off x="13460950" y="2786745"/>
            <a:ext cx="3271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600" b="1">
                <a:solidFill>
                  <a:schemeClr val="lt1"/>
                </a:solidFill>
              </a:rPr>
              <a:t>GPU</a:t>
            </a:r>
            <a:endParaRPr sz="2600" b="1">
              <a:solidFill>
                <a:schemeClr val="lt1"/>
              </a:solidFill>
            </a:endParaRPr>
          </a:p>
        </p:txBody>
      </p:sp>
      <p:pic>
        <p:nvPicPr>
          <p:cNvPr id="895042099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000254" y="9132970"/>
            <a:ext cx="1375320" cy="642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/>
          <p:nvPr>
            <p:ph type="title"/>
          </p:nvPr>
        </p:nvSpPr>
        <p:spPr bwMode="auto">
          <a:xfrm>
            <a:off x="1246800" y="5588"/>
            <a:ext cx="17041200" cy="1683600"/>
          </a:xfrm>
          <a:prstGeom prst="rect">
            <a:avLst/>
          </a:prstGeom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Build a AI Agent self-hosted | </a:t>
            </a:r>
            <a:r>
              <a:rPr lang="en">
                <a:solidFill>
                  <a:srgbClr val="03955F"/>
                </a:solidFill>
              </a:rPr>
              <a:t>End 2 end flow</a:t>
            </a:r>
            <a:endParaRPr>
              <a:solidFill>
                <a:srgbClr val="03955F"/>
              </a:solidFill>
            </a:endParaRPr>
          </a:p>
        </p:txBody>
      </p:sp>
      <p:cxnSp>
        <p:nvCxnSpPr>
          <p:cNvPr id="148" name="Google Shape;148;p14"/>
          <p:cNvCxnSpPr>
            <a:cxnSpLocks/>
            <a:stCxn id="149" idx="4"/>
            <a:endCxn id="150" idx="0"/>
          </p:cNvCxnSpPr>
          <p:nvPr/>
        </p:nvCxnSpPr>
        <p:spPr bwMode="auto">
          <a:xfrm rot="5400000">
            <a:off x="3855375" y="5744945"/>
            <a:ext cx="798000" cy="710400"/>
          </a:xfrm>
          <a:prstGeom prst="curvedConnector3">
            <a:avLst>
              <a:gd name="adj1" fmla="val 49994"/>
            </a:avLst>
          </a:prstGeom>
          <a:noFill/>
          <a:ln w="76200" cap="flat" cmpd="sng">
            <a:solidFill>
              <a:srgbClr val="D9EBD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14"/>
          <p:cNvSpPr txBox="1"/>
          <p:nvPr/>
        </p:nvSpPr>
        <p:spPr bwMode="auto">
          <a:xfrm>
            <a:off x="39873" y="3024500"/>
            <a:ext cx="23469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000" b="1">
                <a:solidFill>
                  <a:schemeClr val="lt1"/>
                </a:solidFill>
              </a:rPr>
              <a:t>Corporate Unstructured and Structured data</a:t>
            </a:r>
            <a:endParaRPr sz="2000" b="1">
              <a:solidFill>
                <a:schemeClr val="lt1"/>
              </a:solidFill>
            </a:endParaRPr>
          </a:p>
        </p:txBody>
      </p:sp>
      <p:pic>
        <p:nvPicPr>
          <p:cNvPr id="152" name="Google Shape;152;p1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591257" y="4755677"/>
            <a:ext cx="1075868" cy="1127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14"/>
          <p:cNvCxnSpPr>
            <a:cxnSpLocks/>
            <a:stCxn id="151" idx="2"/>
            <a:endCxn id="152" idx="1"/>
          </p:cNvCxnSpPr>
          <p:nvPr/>
        </p:nvCxnSpPr>
        <p:spPr bwMode="auto">
          <a:xfrm rot="-5400000" flipH="1">
            <a:off x="759873" y="4487750"/>
            <a:ext cx="1284900" cy="378000"/>
          </a:xfrm>
          <a:prstGeom prst="curvedConnector2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9" name="Google Shape;149;p14"/>
          <p:cNvSpPr/>
          <p:nvPr/>
        </p:nvSpPr>
        <p:spPr bwMode="auto">
          <a:xfrm>
            <a:off x="4209525" y="4901045"/>
            <a:ext cx="800100" cy="800100"/>
          </a:xfrm>
          <a:prstGeom prst="ellipse">
            <a:avLst/>
          </a:prstGeom>
          <a:solidFill>
            <a:srgbClr val="D9EAD3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400" b="1"/>
              <a:t>1</a:t>
            </a:r>
            <a:endParaRPr sz="2400" b="1"/>
          </a:p>
        </p:txBody>
      </p:sp>
      <p:sp>
        <p:nvSpPr>
          <p:cNvPr id="150" name="Google Shape;150;p14"/>
          <p:cNvSpPr/>
          <p:nvPr/>
        </p:nvSpPr>
        <p:spPr bwMode="auto">
          <a:xfrm>
            <a:off x="1969175" y="6499050"/>
            <a:ext cx="3860100" cy="2216400"/>
          </a:xfrm>
          <a:prstGeom prst="roundRect">
            <a:avLst>
              <a:gd name="adj" fmla="val 8994"/>
            </a:avLst>
          </a:prstGeom>
          <a:solidFill>
            <a:srgbClr val="D9EAD3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850"/>
          </a:p>
        </p:txBody>
      </p:sp>
      <p:sp>
        <p:nvSpPr>
          <p:cNvPr id="154" name="Google Shape;154;p14"/>
          <p:cNvSpPr txBox="1"/>
          <p:nvPr/>
        </p:nvSpPr>
        <p:spPr bwMode="auto">
          <a:xfrm>
            <a:off x="2783618" y="6553284"/>
            <a:ext cx="32064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300" b="1">
                <a:solidFill>
                  <a:srgbClr val="212121"/>
                </a:solidFill>
              </a:rPr>
              <a:t>1.Data restructuring </a:t>
            </a:r>
            <a:endParaRPr sz="2300" b="1">
              <a:solidFill>
                <a:srgbClr val="212121"/>
              </a:solidFill>
            </a:endParaRPr>
          </a:p>
        </p:txBody>
      </p:sp>
      <p:pic>
        <p:nvPicPr>
          <p:cNvPr id="155" name="Google Shape;155;p14"/>
          <p:cNvPicPr/>
          <p:nvPr/>
        </p:nvPicPr>
        <p:blipFill>
          <a:blip r:embed="rId2">
            <a:alphaModFix/>
          </a:blip>
          <a:srcRect l="0" t="0" r="53880" b="45820"/>
          <a:stretch/>
        </p:blipFill>
        <p:spPr bwMode="auto">
          <a:xfrm>
            <a:off x="2173825" y="6595849"/>
            <a:ext cx="421650" cy="51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/>
          <p:nvPr/>
        </p:nvPicPr>
        <p:blipFill>
          <a:blip r:embed="rId2">
            <a:alphaModFix/>
          </a:blip>
          <a:srcRect l="47296" t="0" r="0" b="45820"/>
          <a:stretch/>
        </p:blipFill>
        <p:spPr bwMode="auto">
          <a:xfrm>
            <a:off x="2173813" y="7186506"/>
            <a:ext cx="421674" cy="45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/>
          <p:cNvPicPr/>
          <p:nvPr/>
        </p:nvPicPr>
        <p:blipFill>
          <a:blip r:embed="rId2">
            <a:alphaModFix/>
          </a:blip>
          <a:srcRect l="0" t="50719" r="53880" b="0"/>
          <a:stretch/>
        </p:blipFill>
        <p:spPr bwMode="auto">
          <a:xfrm>
            <a:off x="2173826" y="7712350"/>
            <a:ext cx="421650" cy="472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/>
          <p:nvPr/>
        </p:nvPicPr>
        <p:blipFill>
          <a:blip r:embed="rId2">
            <a:alphaModFix/>
          </a:blip>
          <a:srcRect l="47296" t="50719" r="0" b="0"/>
          <a:stretch/>
        </p:blipFill>
        <p:spPr bwMode="auto">
          <a:xfrm>
            <a:off x="2173813" y="8256102"/>
            <a:ext cx="421674" cy="413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14"/>
          <p:cNvCxnSpPr>
            <a:cxnSpLocks/>
            <a:stCxn id="158" idx="3"/>
          </p:cNvCxnSpPr>
          <p:nvPr/>
        </p:nvCxnSpPr>
        <p:spPr bwMode="auto">
          <a:xfrm rot="10800000" flipH="1">
            <a:off x="2595487" y="7607340"/>
            <a:ext cx="1202100" cy="855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" name="Google Shape;161;p14"/>
          <p:cNvCxnSpPr>
            <a:cxnSpLocks/>
            <a:stCxn id="157" idx="3"/>
          </p:cNvCxnSpPr>
          <p:nvPr/>
        </p:nvCxnSpPr>
        <p:spPr bwMode="auto">
          <a:xfrm rot="10800000" flipH="1">
            <a:off x="2595476" y="7607257"/>
            <a:ext cx="1202100" cy="341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2" name="Google Shape;162;p14"/>
          <p:cNvCxnSpPr>
            <a:cxnSpLocks/>
            <a:stCxn id="156" idx="3"/>
          </p:cNvCxnSpPr>
          <p:nvPr/>
        </p:nvCxnSpPr>
        <p:spPr bwMode="auto">
          <a:xfrm>
            <a:off x="2595487" y="7413569"/>
            <a:ext cx="1202100" cy="193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" name="Google Shape;163;p14"/>
          <p:cNvCxnSpPr>
            <a:cxnSpLocks/>
            <a:stCxn id="155" idx="3"/>
          </p:cNvCxnSpPr>
          <p:nvPr/>
        </p:nvCxnSpPr>
        <p:spPr bwMode="auto">
          <a:xfrm>
            <a:off x="2595475" y="6855309"/>
            <a:ext cx="1202100" cy="751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4" name="Google Shape;164;p14"/>
          <p:cNvGrpSpPr/>
          <p:nvPr/>
        </p:nvGrpSpPr>
        <p:grpSpPr bwMode="auto">
          <a:xfrm>
            <a:off x="4012538" y="7337370"/>
            <a:ext cx="1003124" cy="622808"/>
            <a:chOff x="5926525" y="7413570"/>
            <a:chExt cx="1003124" cy="622808"/>
          </a:xfrm>
        </p:grpSpPr>
        <p:pic>
          <p:nvPicPr>
            <p:cNvPr id="165" name="Google Shape;165;p14"/>
            <p:cNvPicPr/>
            <p:nvPr/>
          </p:nvPicPr>
          <p:blipFill>
            <a:blip r:embed="rId3">
              <a:alphaModFix/>
            </a:blip>
            <a:stretch/>
          </p:blipFill>
          <p:spPr bwMode="auto">
            <a:xfrm>
              <a:off x="5926525" y="7413570"/>
              <a:ext cx="622800" cy="62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4"/>
            <p:cNvPicPr/>
            <p:nvPr/>
          </p:nvPicPr>
          <p:blipFill>
            <a:blip r:embed="rId3">
              <a:alphaModFix/>
            </a:blip>
            <a:stretch/>
          </p:blipFill>
          <p:spPr bwMode="auto">
            <a:xfrm>
              <a:off x="6120499" y="7413579"/>
              <a:ext cx="622800" cy="62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4"/>
            <p:cNvPicPr/>
            <p:nvPr/>
          </p:nvPicPr>
          <p:blipFill>
            <a:blip r:embed="rId3">
              <a:alphaModFix/>
            </a:blip>
            <a:stretch/>
          </p:blipFill>
          <p:spPr bwMode="auto">
            <a:xfrm>
              <a:off x="6306849" y="7413579"/>
              <a:ext cx="622800" cy="6228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68" name="Google Shape;168;p14"/>
          <p:cNvCxnSpPr>
            <a:cxnSpLocks/>
          </p:cNvCxnSpPr>
          <p:nvPr/>
        </p:nvCxnSpPr>
        <p:spPr bwMode="auto">
          <a:xfrm>
            <a:off x="2879650" y="5325894"/>
            <a:ext cx="919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14"/>
          <p:cNvCxnSpPr>
            <a:cxnSpLocks/>
          </p:cNvCxnSpPr>
          <p:nvPr/>
        </p:nvCxnSpPr>
        <p:spPr bwMode="auto">
          <a:xfrm>
            <a:off x="5236900" y="5312145"/>
            <a:ext cx="919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14"/>
          <p:cNvSpPr/>
          <p:nvPr/>
        </p:nvSpPr>
        <p:spPr bwMode="auto">
          <a:xfrm>
            <a:off x="6452150" y="4901045"/>
            <a:ext cx="800100" cy="800100"/>
          </a:xfrm>
          <a:prstGeom prst="ellipse">
            <a:avLst/>
          </a:prstGeom>
          <a:solidFill>
            <a:srgbClr val="8DCACC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400" b="1"/>
              <a:t>2</a:t>
            </a:r>
            <a:endParaRPr sz="2400" b="1"/>
          </a:p>
        </p:txBody>
      </p:sp>
      <p:sp>
        <p:nvSpPr>
          <p:cNvPr id="171" name="Google Shape;171;p14"/>
          <p:cNvSpPr/>
          <p:nvPr/>
        </p:nvSpPr>
        <p:spPr bwMode="auto">
          <a:xfrm>
            <a:off x="2949236" y="1870450"/>
            <a:ext cx="4344600" cy="2216400"/>
          </a:xfrm>
          <a:prstGeom prst="roundRect">
            <a:avLst>
              <a:gd name="adj" fmla="val 8994"/>
            </a:avLst>
          </a:prstGeom>
          <a:solidFill>
            <a:srgbClr val="8DCACC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850"/>
          </a:p>
        </p:txBody>
      </p:sp>
      <p:grpSp>
        <p:nvGrpSpPr>
          <p:cNvPr id="172" name="Google Shape;172;p14"/>
          <p:cNvGrpSpPr/>
          <p:nvPr/>
        </p:nvGrpSpPr>
        <p:grpSpPr bwMode="auto">
          <a:xfrm>
            <a:off x="3600930" y="2622745"/>
            <a:ext cx="1003124" cy="622808"/>
            <a:chOff x="7518750" y="5624245"/>
            <a:chExt cx="1003124" cy="622808"/>
          </a:xfrm>
        </p:grpSpPr>
        <p:pic>
          <p:nvPicPr>
            <p:cNvPr id="173" name="Google Shape;173;p14"/>
            <p:cNvPicPr/>
            <p:nvPr/>
          </p:nvPicPr>
          <p:blipFill>
            <a:blip r:embed="rId4">
              <a:alphaModFix/>
            </a:blip>
            <a:stretch/>
          </p:blipFill>
          <p:spPr bwMode="auto">
            <a:xfrm>
              <a:off x="7518750" y="5624245"/>
              <a:ext cx="622800" cy="62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4"/>
            <p:cNvPicPr/>
            <p:nvPr/>
          </p:nvPicPr>
          <p:blipFill>
            <a:blip r:embed="rId4">
              <a:alphaModFix/>
            </a:blip>
            <a:stretch/>
          </p:blipFill>
          <p:spPr bwMode="auto">
            <a:xfrm>
              <a:off x="7712724" y="5624254"/>
              <a:ext cx="622800" cy="62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4"/>
            <p:cNvPicPr/>
            <p:nvPr/>
          </p:nvPicPr>
          <p:blipFill>
            <a:blip r:embed="rId4">
              <a:alphaModFix/>
            </a:blip>
            <a:stretch/>
          </p:blipFill>
          <p:spPr bwMode="auto">
            <a:xfrm>
              <a:off x="7899074" y="5624254"/>
              <a:ext cx="622800" cy="6228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76" name="Google Shape;176;p14"/>
          <p:cNvCxnSpPr>
            <a:cxnSpLocks/>
          </p:cNvCxnSpPr>
          <p:nvPr/>
        </p:nvCxnSpPr>
        <p:spPr bwMode="auto">
          <a:xfrm rot="10800000" flipH="1">
            <a:off x="4811632" y="2957125"/>
            <a:ext cx="618000" cy="750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7" name="Google Shape;177;p14"/>
          <p:cNvCxnSpPr>
            <a:cxnSpLocks/>
            <a:stCxn id="171" idx="2"/>
            <a:endCxn id="170" idx="0"/>
          </p:cNvCxnSpPr>
          <p:nvPr/>
        </p:nvCxnSpPr>
        <p:spPr bwMode="auto">
          <a:xfrm rot="-5400000" flipH="1">
            <a:off x="5579786" y="3628600"/>
            <a:ext cx="814200" cy="17307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8DCBCC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8" name="Google Shape;178;p14"/>
          <p:cNvGrpSpPr/>
          <p:nvPr/>
        </p:nvGrpSpPr>
        <p:grpSpPr bwMode="auto">
          <a:xfrm>
            <a:off x="5957261" y="2299787"/>
            <a:ext cx="1298298" cy="1357724"/>
            <a:chOff x="10076675" y="4988550"/>
            <a:chExt cx="1298298" cy="1357724"/>
          </a:xfrm>
        </p:grpSpPr>
        <p:pic>
          <p:nvPicPr>
            <p:cNvPr id="179" name="Google Shape;179;p14" descr="replace black by orange color"/>
            <p:cNvPicPr/>
            <p:nvPr/>
          </p:nvPicPr>
          <p:blipFill>
            <a:blip r:embed="rId5">
              <a:alphaModFix/>
            </a:blip>
            <a:stretch/>
          </p:blipFill>
          <p:spPr bwMode="auto">
            <a:xfrm>
              <a:off x="10076675" y="4988550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14" descr="replace black by orange color"/>
            <p:cNvPicPr/>
            <p:nvPr/>
          </p:nvPicPr>
          <p:blipFill>
            <a:blip r:embed="rId5">
              <a:alphaModFix/>
            </a:blip>
            <a:stretch/>
          </p:blipFill>
          <p:spPr bwMode="auto">
            <a:xfrm>
              <a:off x="10498325" y="4988550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14" descr="replace black by orange color"/>
            <p:cNvPicPr/>
            <p:nvPr/>
          </p:nvPicPr>
          <p:blipFill>
            <a:blip r:embed="rId5">
              <a:alphaModFix/>
            </a:blip>
            <a:stretch/>
          </p:blipFill>
          <p:spPr bwMode="auto">
            <a:xfrm>
              <a:off x="10919975" y="4988550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4" descr="replace black by orange color"/>
            <p:cNvPicPr/>
            <p:nvPr/>
          </p:nvPicPr>
          <p:blipFill>
            <a:blip r:embed="rId6">
              <a:alphaModFix/>
            </a:blip>
            <a:stretch/>
          </p:blipFill>
          <p:spPr bwMode="auto">
            <a:xfrm>
              <a:off x="10109998" y="5451049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14" descr="replace black by orange color"/>
            <p:cNvPicPr/>
            <p:nvPr/>
          </p:nvPicPr>
          <p:blipFill>
            <a:blip r:embed="rId6">
              <a:alphaModFix/>
            </a:blip>
            <a:stretch/>
          </p:blipFill>
          <p:spPr bwMode="auto">
            <a:xfrm>
              <a:off x="10531648" y="5451049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14" descr="replace black by orange color"/>
            <p:cNvPicPr/>
            <p:nvPr/>
          </p:nvPicPr>
          <p:blipFill>
            <a:blip r:embed="rId6">
              <a:alphaModFix/>
            </a:blip>
            <a:stretch/>
          </p:blipFill>
          <p:spPr bwMode="auto">
            <a:xfrm>
              <a:off x="10953298" y="5451049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14" descr="replace black by orange color"/>
            <p:cNvPicPr/>
            <p:nvPr/>
          </p:nvPicPr>
          <p:blipFill>
            <a:blip r:embed="rId7">
              <a:alphaModFix/>
            </a:blip>
            <a:stretch/>
          </p:blipFill>
          <p:spPr bwMode="auto">
            <a:xfrm>
              <a:off x="10110023" y="5924624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14" descr="replace black by orange color"/>
            <p:cNvPicPr/>
            <p:nvPr/>
          </p:nvPicPr>
          <p:blipFill>
            <a:blip r:embed="rId7">
              <a:alphaModFix/>
            </a:blip>
            <a:stretch/>
          </p:blipFill>
          <p:spPr bwMode="auto">
            <a:xfrm>
              <a:off x="10531673" y="5924624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14" descr="replace black by orange color"/>
            <p:cNvPicPr/>
            <p:nvPr/>
          </p:nvPicPr>
          <p:blipFill>
            <a:blip r:embed="rId7">
              <a:alphaModFix/>
            </a:blip>
            <a:stretch/>
          </p:blipFill>
          <p:spPr bwMode="auto">
            <a:xfrm>
              <a:off x="10953323" y="5924624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14"/>
          <p:cNvSpPr txBox="1"/>
          <p:nvPr/>
        </p:nvSpPr>
        <p:spPr bwMode="auto">
          <a:xfrm>
            <a:off x="3432122" y="3750047"/>
            <a:ext cx="41814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300" b="1">
                <a:solidFill>
                  <a:srgbClr val="212121"/>
                </a:solidFill>
              </a:rPr>
              <a:t>2.Structure aware (chunk)</a:t>
            </a:r>
            <a:endParaRPr sz="2300" b="1">
              <a:solidFill>
                <a:srgbClr val="212121"/>
              </a:solidFill>
            </a:endParaRPr>
          </a:p>
        </p:txBody>
      </p:sp>
      <p:cxnSp>
        <p:nvCxnSpPr>
          <p:cNvPr id="189" name="Google Shape;189;p14"/>
          <p:cNvCxnSpPr>
            <a:cxnSpLocks/>
          </p:cNvCxnSpPr>
          <p:nvPr/>
        </p:nvCxnSpPr>
        <p:spPr bwMode="auto">
          <a:xfrm>
            <a:off x="7648725" y="5325894"/>
            <a:ext cx="919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0" name="Google Shape;190;p14"/>
          <p:cNvSpPr/>
          <p:nvPr/>
        </p:nvSpPr>
        <p:spPr bwMode="auto">
          <a:xfrm>
            <a:off x="8961283" y="4925845"/>
            <a:ext cx="800100" cy="800100"/>
          </a:xfrm>
          <a:prstGeom prst="ellipse">
            <a:avLst/>
          </a:prstGeom>
          <a:solidFill>
            <a:srgbClr val="F6A62E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400" b="1"/>
              <a:t>3</a:t>
            </a:r>
            <a:endParaRPr sz="2400" b="1"/>
          </a:p>
        </p:txBody>
      </p:sp>
      <p:sp>
        <p:nvSpPr>
          <p:cNvPr id="191" name="Google Shape;191;p14"/>
          <p:cNvSpPr/>
          <p:nvPr/>
        </p:nvSpPr>
        <p:spPr bwMode="auto">
          <a:xfrm>
            <a:off x="10942926" y="4925845"/>
            <a:ext cx="800100" cy="800100"/>
          </a:xfrm>
          <a:prstGeom prst="ellipse">
            <a:avLst/>
          </a:prstGeom>
          <a:solidFill>
            <a:srgbClr val="EAD1DC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400" b="1"/>
              <a:t>4</a:t>
            </a:r>
            <a:endParaRPr sz="2400" b="1"/>
          </a:p>
        </p:txBody>
      </p:sp>
      <p:sp>
        <p:nvSpPr>
          <p:cNvPr id="192" name="Google Shape;192;p14"/>
          <p:cNvSpPr/>
          <p:nvPr/>
        </p:nvSpPr>
        <p:spPr bwMode="auto">
          <a:xfrm>
            <a:off x="6470550" y="6499050"/>
            <a:ext cx="4496400" cy="2216400"/>
          </a:xfrm>
          <a:prstGeom prst="roundRect">
            <a:avLst>
              <a:gd name="adj" fmla="val 8994"/>
            </a:avLst>
          </a:prstGeom>
          <a:solidFill>
            <a:srgbClr val="F6A62E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850"/>
          </a:p>
        </p:txBody>
      </p:sp>
      <p:cxnSp>
        <p:nvCxnSpPr>
          <p:cNvPr id="193" name="Google Shape;193;p14"/>
          <p:cNvCxnSpPr>
            <a:cxnSpLocks/>
            <a:stCxn id="190" idx="4"/>
            <a:endCxn id="192" idx="0"/>
          </p:cNvCxnSpPr>
          <p:nvPr/>
        </p:nvCxnSpPr>
        <p:spPr bwMode="auto">
          <a:xfrm rot="5400000">
            <a:off x="8653483" y="5791195"/>
            <a:ext cx="773100" cy="6426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F7A72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" name="Google Shape;194;p14"/>
          <p:cNvSpPr/>
          <p:nvPr/>
        </p:nvSpPr>
        <p:spPr bwMode="auto">
          <a:xfrm>
            <a:off x="7817260" y="1870450"/>
            <a:ext cx="4249500" cy="2216400"/>
          </a:xfrm>
          <a:prstGeom prst="roundRect">
            <a:avLst>
              <a:gd name="adj" fmla="val 8994"/>
            </a:avLst>
          </a:prstGeom>
          <a:solidFill>
            <a:srgbClr val="EAD1DC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850"/>
          </a:p>
        </p:txBody>
      </p:sp>
      <p:cxnSp>
        <p:nvCxnSpPr>
          <p:cNvPr id="195" name="Google Shape;195;p14"/>
          <p:cNvCxnSpPr>
            <a:cxnSpLocks/>
            <a:stCxn id="194" idx="2"/>
            <a:endCxn id="191" idx="0"/>
          </p:cNvCxnSpPr>
          <p:nvPr/>
        </p:nvCxnSpPr>
        <p:spPr bwMode="auto">
          <a:xfrm rot="-5400000" flipH="1">
            <a:off x="10222960" y="3805900"/>
            <a:ext cx="839100" cy="1401000"/>
          </a:xfrm>
          <a:prstGeom prst="curvedConnector3">
            <a:avLst>
              <a:gd name="adj1" fmla="val 49994"/>
            </a:avLst>
          </a:prstGeom>
          <a:noFill/>
          <a:ln w="76200" cap="flat" cmpd="sng">
            <a:solidFill>
              <a:srgbClr val="EAD1D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14"/>
          <p:cNvCxnSpPr>
            <a:cxnSpLocks/>
          </p:cNvCxnSpPr>
          <p:nvPr/>
        </p:nvCxnSpPr>
        <p:spPr bwMode="auto">
          <a:xfrm>
            <a:off x="9863327" y="5325894"/>
            <a:ext cx="919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7" name="Google Shape;197;p14"/>
          <p:cNvSpPr txBox="1"/>
          <p:nvPr/>
        </p:nvSpPr>
        <p:spPr bwMode="auto">
          <a:xfrm>
            <a:off x="7442845" y="6589485"/>
            <a:ext cx="32064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300" b="1">
                <a:solidFill>
                  <a:srgbClr val="212121"/>
                </a:solidFill>
              </a:rPr>
              <a:t>3.Metadata Creation</a:t>
            </a:r>
            <a:endParaRPr sz="2300" b="1">
              <a:solidFill>
                <a:srgbClr val="212121"/>
              </a:solidFill>
            </a:endParaRPr>
          </a:p>
        </p:txBody>
      </p:sp>
      <p:sp>
        <p:nvSpPr>
          <p:cNvPr id="198" name="Google Shape;198;p14"/>
          <p:cNvSpPr txBox="1"/>
          <p:nvPr/>
        </p:nvSpPr>
        <p:spPr bwMode="auto">
          <a:xfrm>
            <a:off x="8390039" y="3754810"/>
            <a:ext cx="32064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300" b="1">
                <a:solidFill>
                  <a:srgbClr val="212121"/>
                </a:solidFill>
              </a:rPr>
              <a:t>4. Vector db creation</a:t>
            </a:r>
            <a:endParaRPr sz="2300" b="1">
              <a:solidFill>
                <a:srgbClr val="212121"/>
              </a:solidFill>
            </a:endParaRPr>
          </a:p>
        </p:txBody>
      </p:sp>
      <p:pic>
        <p:nvPicPr>
          <p:cNvPr id="199" name="Google Shape;199;p14"/>
          <p:cNvPicPr/>
          <p:nvPr/>
        </p:nvPicPr>
        <p:blipFill>
          <a:blip r:embed="rId8">
            <a:alphaModFix/>
          </a:blip>
          <a:stretch/>
        </p:blipFill>
        <p:spPr bwMode="auto">
          <a:xfrm>
            <a:off x="10664331" y="2230750"/>
            <a:ext cx="608434" cy="651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4"/>
          <p:cNvPicPr/>
          <p:nvPr/>
        </p:nvPicPr>
        <p:blipFill>
          <a:blip r:embed="rId8">
            <a:alphaModFix/>
          </a:blip>
          <a:stretch/>
        </p:blipFill>
        <p:spPr bwMode="auto">
          <a:xfrm>
            <a:off x="10632634" y="3001541"/>
            <a:ext cx="608434" cy="6512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14"/>
          <p:cNvGrpSpPr/>
          <p:nvPr/>
        </p:nvGrpSpPr>
        <p:grpSpPr bwMode="auto">
          <a:xfrm>
            <a:off x="6574375" y="7046125"/>
            <a:ext cx="1298298" cy="1357724"/>
            <a:chOff x="10076675" y="4988550"/>
            <a:chExt cx="1298298" cy="1357724"/>
          </a:xfrm>
        </p:grpSpPr>
        <p:pic>
          <p:nvPicPr>
            <p:cNvPr id="202" name="Google Shape;202;p14" descr="replace black by orange color"/>
            <p:cNvPicPr/>
            <p:nvPr/>
          </p:nvPicPr>
          <p:blipFill>
            <a:blip r:embed="rId5">
              <a:alphaModFix/>
            </a:blip>
            <a:stretch/>
          </p:blipFill>
          <p:spPr bwMode="auto">
            <a:xfrm>
              <a:off x="10076675" y="4988550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4" descr="replace black by orange color"/>
            <p:cNvPicPr/>
            <p:nvPr/>
          </p:nvPicPr>
          <p:blipFill>
            <a:blip r:embed="rId5">
              <a:alphaModFix/>
            </a:blip>
            <a:stretch/>
          </p:blipFill>
          <p:spPr bwMode="auto">
            <a:xfrm>
              <a:off x="10498325" y="4988550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4" descr="replace black by orange color"/>
            <p:cNvPicPr/>
            <p:nvPr/>
          </p:nvPicPr>
          <p:blipFill>
            <a:blip r:embed="rId5">
              <a:alphaModFix/>
            </a:blip>
            <a:stretch/>
          </p:blipFill>
          <p:spPr bwMode="auto">
            <a:xfrm>
              <a:off x="10919975" y="4988550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4" descr="replace black by orange color"/>
            <p:cNvPicPr/>
            <p:nvPr/>
          </p:nvPicPr>
          <p:blipFill>
            <a:blip r:embed="rId6">
              <a:alphaModFix/>
            </a:blip>
            <a:stretch/>
          </p:blipFill>
          <p:spPr bwMode="auto">
            <a:xfrm>
              <a:off x="10109998" y="5451049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14" descr="replace black by orange color"/>
            <p:cNvPicPr/>
            <p:nvPr/>
          </p:nvPicPr>
          <p:blipFill>
            <a:blip r:embed="rId6">
              <a:alphaModFix/>
            </a:blip>
            <a:stretch/>
          </p:blipFill>
          <p:spPr bwMode="auto">
            <a:xfrm>
              <a:off x="10531648" y="5451049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14" descr="replace black by orange color"/>
            <p:cNvPicPr/>
            <p:nvPr/>
          </p:nvPicPr>
          <p:blipFill>
            <a:blip r:embed="rId6">
              <a:alphaModFix/>
            </a:blip>
            <a:stretch/>
          </p:blipFill>
          <p:spPr bwMode="auto">
            <a:xfrm>
              <a:off x="10953298" y="5451049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14" descr="replace black by orange color"/>
            <p:cNvPicPr/>
            <p:nvPr/>
          </p:nvPicPr>
          <p:blipFill>
            <a:blip r:embed="rId7">
              <a:alphaModFix/>
            </a:blip>
            <a:stretch/>
          </p:blipFill>
          <p:spPr bwMode="auto">
            <a:xfrm>
              <a:off x="10110023" y="5924624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4" descr="replace black by orange color"/>
            <p:cNvPicPr/>
            <p:nvPr/>
          </p:nvPicPr>
          <p:blipFill>
            <a:blip r:embed="rId7">
              <a:alphaModFix/>
            </a:blip>
            <a:stretch/>
          </p:blipFill>
          <p:spPr bwMode="auto">
            <a:xfrm>
              <a:off x="10531673" y="5924624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4" descr="replace black by orange color"/>
            <p:cNvPicPr/>
            <p:nvPr/>
          </p:nvPicPr>
          <p:blipFill>
            <a:blip r:embed="rId7">
              <a:alphaModFix/>
            </a:blip>
            <a:stretch/>
          </p:blipFill>
          <p:spPr bwMode="auto">
            <a:xfrm>
              <a:off x="10953323" y="5924624"/>
              <a:ext cx="421650" cy="4216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1" name="Google Shape;211;p14"/>
          <p:cNvCxnSpPr>
            <a:cxnSpLocks/>
          </p:cNvCxnSpPr>
          <p:nvPr/>
        </p:nvCxnSpPr>
        <p:spPr bwMode="auto">
          <a:xfrm rot="10800000" flipH="1">
            <a:off x="8615650" y="7716988"/>
            <a:ext cx="618000" cy="750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12" name="Google Shape;212;p14"/>
          <p:cNvPicPr/>
          <p:nvPr/>
        </p:nvPicPr>
        <p:blipFill>
          <a:blip r:embed="rId9">
            <a:alphaModFix/>
          </a:blip>
          <a:srcRect l="13015" t="15852" r="12694" b="14158"/>
          <a:stretch/>
        </p:blipFill>
        <p:spPr bwMode="auto">
          <a:xfrm>
            <a:off x="9574600" y="7349641"/>
            <a:ext cx="800100" cy="75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/>
          <p:nvPr/>
        </p:nvPicPr>
        <p:blipFill>
          <a:blip r:embed="rId9">
            <a:alphaModFix/>
          </a:blip>
          <a:srcRect l="13015" t="15852" r="12694" b="14158"/>
          <a:stretch/>
        </p:blipFill>
        <p:spPr bwMode="auto">
          <a:xfrm>
            <a:off x="8081041" y="2984000"/>
            <a:ext cx="800100" cy="7537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14"/>
          <p:cNvGrpSpPr/>
          <p:nvPr/>
        </p:nvGrpSpPr>
        <p:grpSpPr bwMode="auto">
          <a:xfrm>
            <a:off x="8045353" y="2200970"/>
            <a:ext cx="1003124" cy="622808"/>
            <a:chOff x="7518750" y="5624245"/>
            <a:chExt cx="1003124" cy="622808"/>
          </a:xfrm>
        </p:grpSpPr>
        <p:pic>
          <p:nvPicPr>
            <p:cNvPr id="215" name="Google Shape;215;p14"/>
            <p:cNvPicPr/>
            <p:nvPr/>
          </p:nvPicPr>
          <p:blipFill>
            <a:blip r:embed="rId4">
              <a:alphaModFix/>
            </a:blip>
            <a:stretch/>
          </p:blipFill>
          <p:spPr bwMode="auto">
            <a:xfrm>
              <a:off x="7518750" y="5624245"/>
              <a:ext cx="622800" cy="62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4"/>
            <p:cNvPicPr/>
            <p:nvPr/>
          </p:nvPicPr>
          <p:blipFill>
            <a:blip r:embed="rId4">
              <a:alphaModFix/>
            </a:blip>
            <a:stretch/>
          </p:blipFill>
          <p:spPr bwMode="auto">
            <a:xfrm>
              <a:off x="7712724" y="5624254"/>
              <a:ext cx="622800" cy="622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4"/>
            <p:cNvPicPr/>
            <p:nvPr/>
          </p:nvPicPr>
          <p:blipFill>
            <a:blip r:embed="rId4">
              <a:alphaModFix/>
            </a:blip>
            <a:stretch/>
          </p:blipFill>
          <p:spPr bwMode="auto">
            <a:xfrm>
              <a:off x="7899074" y="5624254"/>
              <a:ext cx="622800" cy="6228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18" name="Google Shape;218;p14"/>
          <p:cNvCxnSpPr>
            <a:cxnSpLocks/>
          </p:cNvCxnSpPr>
          <p:nvPr/>
        </p:nvCxnSpPr>
        <p:spPr bwMode="auto">
          <a:xfrm rot="10800000" flipH="1">
            <a:off x="9576530" y="2933788"/>
            <a:ext cx="618000" cy="7500"/>
          </a:xfrm>
          <a:prstGeom prst="straightConnector1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9" name="Google Shape;219;p14"/>
          <p:cNvSpPr/>
          <p:nvPr/>
        </p:nvSpPr>
        <p:spPr bwMode="auto">
          <a:xfrm>
            <a:off x="11740300" y="6499050"/>
            <a:ext cx="4249500" cy="2216400"/>
          </a:xfrm>
          <a:prstGeom prst="roundRect">
            <a:avLst>
              <a:gd name="adj" fmla="val 8994"/>
            </a:avLst>
          </a:prstGeom>
          <a:solidFill>
            <a:srgbClr val="00A84F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850"/>
          </a:p>
        </p:txBody>
      </p:sp>
      <p:cxnSp>
        <p:nvCxnSpPr>
          <p:cNvPr id="220" name="Google Shape;220;p14"/>
          <p:cNvCxnSpPr>
            <a:cxnSpLocks/>
            <a:stCxn id="221" idx="4"/>
            <a:endCxn id="219" idx="0"/>
          </p:cNvCxnSpPr>
          <p:nvPr/>
        </p:nvCxnSpPr>
        <p:spPr bwMode="auto">
          <a:xfrm rot="5400000">
            <a:off x="14074777" y="5516095"/>
            <a:ext cx="773100" cy="11928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rgbClr val="01A94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2" name="Google Shape;222;p14"/>
          <p:cNvPicPr/>
          <p:nvPr/>
        </p:nvPicPr>
        <p:blipFill>
          <a:blip r:embed="rId10">
            <a:alphaModFix/>
          </a:blip>
          <a:srcRect l="10472" t="13145" r="56397" b="14105"/>
          <a:stretch/>
        </p:blipFill>
        <p:spPr bwMode="auto">
          <a:xfrm>
            <a:off x="12983371" y="4940825"/>
            <a:ext cx="608425" cy="66800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/>
          <p:nvPr/>
        </p:nvSpPr>
        <p:spPr bwMode="auto">
          <a:xfrm>
            <a:off x="14657676" y="4925845"/>
            <a:ext cx="800100" cy="800100"/>
          </a:xfrm>
          <a:prstGeom prst="ellipse">
            <a:avLst/>
          </a:prstGeom>
          <a:solidFill>
            <a:srgbClr val="00A94F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400" b="1"/>
              <a:t>5</a:t>
            </a:r>
            <a:endParaRPr sz="2400" b="1"/>
          </a:p>
        </p:txBody>
      </p:sp>
      <p:cxnSp>
        <p:nvCxnSpPr>
          <p:cNvPr id="223" name="Google Shape;223;p14"/>
          <p:cNvCxnSpPr>
            <a:cxnSpLocks/>
          </p:cNvCxnSpPr>
          <p:nvPr/>
        </p:nvCxnSpPr>
        <p:spPr bwMode="auto">
          <a:xfrm>
            <a:off x="13640461" y="5319220"/>
            <a:ext cx="919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4" name="Google Shape;224;p14"/>
          <p:cNvSpPr txBox="1"/>
          <p:nvPr/>
        </p:nvSpPr>
        <p:spPr bwMode="auto">
          <a:xfrm>
            <a:off x="12125748" y="6589485"/>
            <a:ext cx="32064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400" b="1">
                <a:solidFill>
                  <a:srgbClr val="212121"/>
                </a:solidFill>
              </a:rPr>
              <a:t>5. AI Chatflow agent</a:t>
            </a:r>
            <a:endParaRPr sz="2400" b="1">
              <a:solidFill>
                <a:srgbClr val="212121"/>
              </a:solidFill>
            </a:endParaRPr>
          </a:p>
        </p:txBody>
      </p:sp>
      <p:pic>
        <p:nvPicPr>
          <p:cNvPr id="225" name="Google Shape;225;p14"/>
          <p:cNvPicPr/>
          <p:nvPr/>
        </p:nvPicPr>
        <p:blipFill>
          <a:blip r:embed="rId11">
            <a:alphaModFix/>
          </a:blip>
          <a:stretch/>
        </p:blipFill>
        <p:spPr bwMode="auto">
          <a:xfrm>
            <a:off x="13170371" y="7241138"/>
            <a:ext cx="1075875" cy="107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/>
          <p:nvPr/>
        </p:nvSpPr>
        <p:spPr bwMode="auto">
          <a:xfrm>
            <a:off x="16696202" y="4919170"/>
            <a:ext cx="800100" cy="800100"/>
          </a:xfrm>
          <a:prstGeom prst="ellipse">
            <a:avLst/>
          </a:prstGeom>
          <a:solidFill>
            <a:srgbClr val="EEFF41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400" b="1"/>
              <a:t>6</a:t>
            </a:r>
            <a:endParaRPr sz="2400" b="1"/>
          </a:p>
        </p:txBody>
      </p:sp>
      <p:sp>
        <p:nvSpPr>
          <p:cNvPr id="227" name="Google Shape;227;p14"/>
          <p:cNvSpPr/>
          <p:nvPr/>
        </p:nvSpPr>
        <p:spPr bwMode="auto">
          <a:xfrm>
            <a:off x="13463186" y="1934575"/>
            <a:ext cx="4249500" cy="2216400"/>
          </a:xfrm>
          <a:prstGeom prst="roundRect">
            <a:avLst>
              <a:gd name="adj" fmla="val 8994"/>
            </a:avLst>
          </a:prstGeom>
          <a:solidFill>
            <a:srgbClr val="EEFF41"/>
          </a:solidFill>
          <a:ln w="575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850"/>
          </a:p>
        </p:txBody>
      </p:sp>
      <p:cxnSp>
        <p:nvCxnSpPr>
          <p:cNvPr id="228" name="Google Shape;228;p14"/>
          <p:cNvCxnSpPr>
            <a:cxnSpLocks/>
            <a:stCxn id="227" idx="2"/>
            <a:endCxn id="226" idx="0"/>
          </p:cNvCxnSpPr>
          <p:nvPr/>
        </p:nvCxnSpPr>
        <p:spPr bwMode="auto">
          <a:xfrm rot="-5400000" flipH="1">
            <a:off x="15957986" y="3780925"/>
            <a:ext cx="768299" cy="1508400"/>
          </a:xfrm>
          <a:prstGeom prst="curvedConnector3">
            <a:avLst>
              <a:gd name="adj1" fmla="val 49993"/>
            </a:avLst>
          </a:prstGeom>
          <a:noFill/>
          <a:ln w="76200" cap="flat" cmpd="sng">
            <a:solidFill>
              <a:srgbClr val="EEFF4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9" name="Google Shape;229;p14"/>
          <p:cNvSpPr txBox="1"/>
          <p:nvPr/>
        </p:nvSpPr>
        <p:spPr bwMode="auto">
          <a:xfrm>
            <a:off x="14563477" y="3766024"/>
            <a:ext cx="27210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200" b="1">
                <a:solidFill>
                  <a:srgbClr val="212121"/>
                </a:solidFill>
              </a:rPr>
              <a:t>6. Observability</a:t>
            </a:r>
            <a:endParaRPr sz="2200" b="1">
              <a:solidFill>
                <a:srgbClr val="212121"/>
              </a:solidFill>
            </a:endParaRPr>
          </a:p>
        </p:txBody>
      </p:sp>
      <p:cxnSp>
        <p:nvCxnSpPr>
          <p:cNvPr id="230" name="Google Shape;230;p14"/>
          <p:cNvCxnSpPr>
            <a:cxnSpLocks/>
          </p:cNvCxnSpPr>
          <p:nvPr/>
        </p:nvCxnSpPr>
        <p:spPr bwMode="auto">
          <a:xfrm>
            <a:off x="15697861" y="5325894"/>
            <a:ext cx="919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1" name="Google Shape;231;p14"/>
          <p:cNvPicPr/>
          <p:nvPr/>
        </p:nvPicPr>
        <p:blipFill>
          <a:blip r:embed="rId12">
            <a:alphaModFix/>
          </a:blip>
          <a:stretch/>
        </p:blipFill>
        <p:spPr bwMode="auto">
          <a:xfrm>
            <a:off x="14256275" y="2440712"/>
            <a:ext cx="1075875" cy="1075875"/>
          </a:xfrm>
          <a:prstGeom prst="rect">
            <a:avLst/>
          </a:prstGeom>
          <a:solidFill>
            <a:srgbClr val="EEFF41"/>
          </a:solidFill>
          <a:ln>
            <a:noFill/>
          </a:ln>
        </p:spPr>
      </p:pic>
      <p:pic>
        <p:nvPicPr>
          <p:cNvPr id="232" name="Google Shape;232;p14"/>
          <p:cNvPicPr/>
          <p:nvPr/>
        </p:nvPicPr>
        <p:blipFill>
          <a:blip r:embed="rId13">
            <a:alphaModFix/>
          </a:blip>
          <a:stretch/>
        </p:blipFill>
        <p:spPr bwMode="auto">
          <a:xfrm>
            <a:off x="15894225" y="2319047"/>
            <a:ext cx="1202100" cy="1202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4"/>
          <p:cNvSpPr txBox="1"/>
          <p:nvPr/>
        </p:nvSpPr>
        <p:spPr bwMode="auto">
          <a:xfrm>
            <a:off x="12144801" y="5596943"/>
            <a:ext cx="23469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200" b="1">
                <a:solidFill>
                  <a:schemeClr val="lt1"/>
                </a:solidFill>
              </a:rPr>
              <a:t>VectorDB</a:t>
            </a:r>
            <a:endParaRPr sz="2200" b="1">
              <a:solidFill>
                <a:schemeClr val="lt1"/>
              </a:solidFill>
            </a:endParaRPr>
          </a:p>
        </p:txBody>
      </p:sp>
      <p:cxnSp>
        <p:nvCxnSpPr>
          <p:cNvPr id="234" name="Google Shape;234;p14"/>
          <p:cNvCxnSpPr>
            <a:cxnSpLocks/>
            <a:stCxn id="194" idx="3"/>
            <a:endCxn id="222" idx="1"/>
          </p:cNvCxnSpPr>
          <p:nvPr/>
        </p:nvCxnSpPr>
        <p:spPr bwMode="auto">
          <a:xfrm>
            <a:off x="12066760" y="2978650"/>
            <a:ext cx="916500" cy="2296200"/>
          </a:xfrm>
          <a:prstGeom prst="curvedConnector3">
            <a:avLst>
              <a:gd name="adj1" fmla="val 50006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35" name="Google Shape;235;p14"/>
          <p:cNvPicPr/>
          <p:nvPr/>
        </p:nvPicPr>
        <p:blipFill>
          <a:blip r:embed="rId14">
            <a:alphaModFix/>
          </a:blip>
          <a:stretch/>
        </p:blipFill>
        <p:spPr bwMode="auto">
          <a:xfrm>
            <a:off x="474605" y="1934583"/>
            <a:ext cx="1155600" cy="11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/>
        </p:nvSpPr>
        <p:spPr bwMode="auto">
          <a:xfrm>
            <a:off x="7548059" y="4811782"/>
            <a:ext cx="1302300" cy="3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2200" b="1">
                <a:solidFill>
                  <a:schemeClr val="lt1"/>
                </a:solidFill>
              </a:rPr>
              <a:t>RAG</a:t>
            </a:r>
            <a:endParaRPr sz="2200" b="1">
              <a:solidFill>
                <a:schemeClr val="lt1"/>
              </a:solidFill>
            </a:endParaRPr>
          </a:p>
        </p:txBody>
      </p:sp>
      <p:pic>
        <p:nvPicPr>
          <p:cNvPr id="1573516282" name="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 flipH="0" flipV="0">
            <a:off x="4000254" y="9132970"/>
            <a:ext cx="1375320" cy="642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 txBox="1"/>
          <p:nvPr>
            <p:ph type="title"/>
          </p:nvPr>
        </p:nvSpPr>
        <p:spPr bwMode="auto">
          <a:xfrm>
            <a:off x="1246800" y="5588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Key takeway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 bwMode="auto">
          <a:xfrm>
            <a:off x="403626" y="4091500"/>
            <a:ext cx="8606400" cy="28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" sz="3200">
                <a:solidFill>
                  <a:schemeClr val="lt1"/>
                </a:solidFill>
              </a:rPr>
              <a:t>🔒 Build your AI Data strategy first</a:t>
            </a:r>
            <a:endParaRPr sz="3200">
              <a:solidFill>
                <a:schemeClr val="lt1"/>
              </a:solidFill>
            </a:endParaRP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" sz="3200">
                <a:solidFill>
                  <a:schemeClr val="lt1"/>
                </a:solidFill>
              </a:rPr>
              <a:t>🚀 Build your Model-aaS strategy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" sz="32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🔄 Avoid </a:t>
            </a:r>
            <a:r>
              <a:rPr lang="en" sz="3200" b="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vendor-lock in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32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⚠️ Educate against </a:t>
            </a:r>
            <a:r>
              <a:rPr lang="en" sz="3200" b="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“Shadow-AI”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43" name="Google Shape;243;p15"/>
          <p:cNvSpPr txBox="1"/>
          <p:nvPr/>
        </p:nvSpPr>
        <p:spPr bwMode="auto">
          <a:xfrm>
            <a:off x="476250" y="1488275"/>
            <a:ext cx="8051700" cy="7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3600">
              <a:solidFill>
                <a:srgbClr val="595959"/>
              </a:solidFill>
            </a:endParaRPr>
          </a:p>
        </p:txBody>
      </p:sp>
      <p:pic>
        <p:nvPicPr>
          <p:cNvPr id="244" name="Google Shape;244;p15"/>
          <p:cNvPicPr/>
          <p:nvPr/>
        </p:nvPicPr>
        <p:blipFill>
          <a:blip r:embed="rId2">
            <a:alphaModFix/>
          </a:blip>
          <a:srcRect l="10103" t="0" r="6534" b="0"/>
          <a:stretch/>
        </p:blipFill>
        <p:spPr bwMode="auto">
          <a:xfrm>
            <a:off x="8885050" y="1350324"/>
            <a:ext cx="9407125" cy="893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5"/>
          <p:cNvSpPr/>
          <p:nvPr/>
        </p:nvSpPr>
        <p:spPr bwMode="auto">
          <a:xfrm>
            <a:off x="9619645" y="2923574"/>
            <a:ext cx="2727900" cy="1652100"/>
          </a:xfrm>
          <a:prstGeom prst="wedgeEllipseCallout">
            <a:avLst>
              <a:gd name="adj1" fmla="val 58716"/>
              <a:gd name="adj2" fmla="val 50894"/>
            </a:avLst>
          </a:prstGeom>
          <a:solidFill>
            <a:srgbClr val="C6C6C6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 sz="3400" b="1"/>
              <a:t>U</a:t>
            </a:r>
            <a:r>
              <a:rPr lang="en" sz="3400" b="1"/>
              <a:t>p to you…</a:t>
            </a:r>
            <a:endParaRPr sz="3400" b="1"/>
          </a:p>
        </p:txBody>
      </p:sp>
      <p:pic>
        <p:nvPicPr>
          <p:cNvPr id="246" name="Google Shape;246;p1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642650" y="1232000"/>
            <a:ext cx="2234075" cy="22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5"/>
          <p:cNvSpPr txBox="1"/>
          <p:nvPr/>
        </p:nvSpPr>
        <p:spPr bwMode="auto">
          <a:xfrm>
            <a:off x="1961849" y="3064450"/>
            <a:ext cx="7518899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" sz="3200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✅ 100% </a:t>
            </a:r>
            <a:r>
              <a:rPr lang="en" sz="3200" b="1">
                <a:solidFill>
                  <a:schemeClr val="lt1"/>
                </a:solidFill>
                <a:latin typeface="Calibri"/>
                <a:ea typeface="Calibri"/>
                <a:cs typeface="Calibri"/>
              </a:rPr>
              <a:t>data sovereignty</a:t>
            </a:r>
            <a:endParaRPr/>
          </a:p>
        </p:txBody>
      </p:sp>
      <p:pic>
        <p:nvPicPr>
          <p:cNvPr id="54617239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000254" y="9132970"/>
            <a:ext cx="1375320" cy="642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2" name="Google Shape;252;p16"/>
          <p:cNvSpPr txBox="1"/>
          <p:nvPr>
            <p:ph type="title"/>
          </p:nvPr>
        </p:nvSpPr>
        <p:spPr bwMode="auto">
          <a:xfrm>
            <a:off x="1852300" y="457080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"/>
              <a:t>Thank you</a:t>
            </a:r>
            <a:endParaRPr/>
          </a:p>
        </p:txBody>
      </p:sp>
      <p:pic>
        <p:nvPicPr>
          <p:cNvPr id="49072772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000254" y="9132970"/>
            <a:ext cx="1375320" cy="6427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ONLYOFFICE/7.3.0.184</Application>
  <PresentationFormat>On-screen Show (4:3)</PresentationFormat>
  <Paragraphs>0</Paragraphs>
  <Slides>9</Slides>
  <Notes>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</cp:coreProperties>
</file>